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64" r:id="rId3"/>
    <p:sldId id="257" r:id="rId4"/>
    <p:sldId id="263" r:id="rId5"/>
    <p:sldId id="258" r:id="rId6"/>
    <p:sldId id="274" r:id="rId7"/>
    <p:sldId id="260" r:id="rId8"/>
    <p:sldId id="266" r:id="rId9"/>
    <p:sldId id="267" r:id="rId10"/>
    <p:sldId id="270" r:id="rId11"/>
    <p:sldId id="271" r:id="rId12"/>
    <p:sldId id="272" r:id="rId13"/>
    <p:sldId id="273" r:id="rId14"/>
    <p:sldId id="276" r:id="rId15"/>
    <p:sldId id="278" r:id="rId16"/>
    <p:sldId id="280" r:id="rId17"/>
    <p:sldId id="282" r:id="rId18"/>
    <p:sldId id="284" r:id="rId19"/>
    <p:sldId id="286" r:id="rId20"/>
    <p:sldId id="288" r:id="rId21"/>
  </p:sldIdLst>
  <p:sldSz cx="9144000" cy="5143500" type="screen16x9"/>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6" autoAdjust="0"/>
    <p:restoredTop sz="94660"/>
  </p:normalViewPr>
  <p:slideViewPr>
    <p:cSldViewPr>
      <p:cViewPr varScale="1">
        <p:scale>
          <a:sx n="92" d="100"/>
          <a:sy n="92" d="100"/>
        </p:scale>
        <p:origin x="-780"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CE217-69B7-41E9-A2CA-002A40ACED7D}" type="datetimeFigureOut">
              <a:rPr lang="es-CL" smtClean="0"/>
              <a:t>22-08-2020</a:t>
            </a:fld>
            <a:endParaRPr lang="es-CL"/>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DDC4BC-1989-48CD-A577-AFA8B0836468}" type="slidenum">
              <a:rPr lang="es-CL" smtClean="0"/>
              <a:t>‹Nº›</a:t>
            </a:fld>
            <a:endParaRPr lang="es-CL"/>
          </a:p>
        </p:txBody>
      </p:sp>
    </p:spTree>
    <p:extLst>
      <p:ext uri="{BB962C8B-B14F-4D97-AF65-F5344CB8AC3E}">
        <p14:creationId xmlns:p14="http://schemas.microsoft.com/office/powerpoint/2010/main" val="116104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23"/>
            <a:ext cx="7772400" cy="1102519"/>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939911C-9553-46AB-AFD8-286D885C86DC}" type="datetime1">
              <a:rPr lang="es-CL" smtClean="0"/>
              <a:t>22-08-2020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156035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3165712-7820-483B-9653-E2B8EBB14228}" type="datetime1">
              <a:rPr lang="es-CL" smtClean="0"/>
              <a:t>22-08-2020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230778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80"/>
            <a:ext cx="2057400" cy="4388644"/>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05980"/>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8700B67-800C-4108-9BA0-2E6F36B320D2}" type="datetime1">
              <a:rPr lang="es-CL" smtClean="0"/>
              <a:t>22-08-2020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29351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E4CDDC-FA4C-4688-AED2-370012A10DDE}" type="datetime1">
              <a:rPr lang="es-CL" smtClean="0"/>
              <a:t>22-08-2020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163483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FFF299-8387-4CE0-88C9-730B56228F2C}" type="datetime1">
              <a:rPr lang="es-CL" smtClean="0"/>
              <a:t>22-08-2020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80854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ABBCC773-A426-4E8C-8C52-3C6B74EB79F0}" type="datetime1">
              <a:rPr lang="es-CL" smtClean="0"/>
              <a:t>22-08-2020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62319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D1CEEEF-049E-4980-8B1B-911E4070C3E8}" type="datetime1">
              <a:rPr lang="es-CL" smtClean="0"/>
              <a:t>22-08-2020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24600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798D57C1-A318-4107-A9BF-1B463902D309}" type="datetime1">
              <a:rPr lang="es-CL" smtClean="0"/>
              <a:t>22-08-2020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52693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7039B6B-8ECD-4891-8BE8-252A5CA4E70C}" type="datetime1">
              <a:rPr lang="es-CL" smtClean="0"/>
              <a:t>22-08-2020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382075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9" y="204787"/>
            <a:ext cx="3008313" cy="871538"/>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2FEDE4-5DDA-4C1F-9C40-963D9B2080EE}" type="datetime1">
              <a:rPr lang="es-CL" smtClean="0"/>
              <a:t>22-08-2020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19949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1"/>
            <a:ext cx="5486400" cy="425054"/>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4025507"/>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1F745E-8991-443C-BD21-E883D5256B1F}" type="datetime1">
              <a:rPr lang="es-CL" smtClean="0"/>
              <a:t>22-08-2020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58E551-B33A-404A-9E5A-A23B13E72128}" type="slidenum">
              <a:rPr lang="es-CL" smtClean="0"/>
              <a:t>‹Nº›</a:t>
            </a:fld>
            <a:endParaRPr lang="es-CL"/>
          </a:p>
        </p:txBody>
      </p:sp>
    </p:spTree>
    <p:extLst>
      <p:ext uri="{BB962C8B-B14F-4D97-AF65-F5344CB8AC3E}">
        <p14:creationId xmlns:p14="http://schemas.microsoft.com/office/powerpoint/2010/main" val="143840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0DD8FA9-F081-4EFB-9921-60DD2F1C2648}" type="datetime1">
              <a:rPr lang="es-CL" smtClean="0"/>
              <a:t>22-08-2020</a:t>
            </a:fld>
            <a:endParaRPr lang="es-CL"/>
          </a:p>
        </p:txBody>
      </p:sp>
      <p:sp>
        <p:nvSpPr>
          <p:cNvPr id="5" name="4 Marcador de pie de página"/>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858E551-B33A-404A-9E5A-A23B13E72128}" type="slidenum">
              <a:rPr lang="es-CL" smtClean="0"/>
              <a:t>‹Nº›</a:t>
            </a:fld>
            <a:endParaRPr lang="es-CL"/>
          </a:p>
        </p:txBody>
      </p:sp>
    </p:spTree>
    <p:extLst>
      <p:ext uri="{BB962C8B-B14F-4D97-AF65-F5344CB8AC3E}">
        <p14:creationId xmlns:p14="http://schemas.microsoft.com/office/powerpoint/2010/main" val="108650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ortada1.jpg"/>
          <p:cNvPicPr>
            <a:picLocks noChangeAspect="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Tree>
    <p:extLst>
      <p:ext uri="{BB962C8B-B14F-4D97-AF65-F5344CB8AC3E}">
        <p14:creationId xmlns:p14="http://schemas.microsoft.com/office/powerpoint/2010/main" val="256403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187624" y="863590"/>
            <a:ext cx="6768752" cy="3693319"/>
          </a:xfrm>
          <a:prstGeom prst="rect">
            <a:avLst/>
          </a:prstGeom>
        </p:spPr>
        <p:txBody>
          <a:bodyPr wrap="square">
            <a:spAutoFit/>
          </a:bodyPr>
          <a:lstStyle/>
          <a:p>
            <a:pPr algn="ctr">
              <a:lnSpc>
                <a:spcPct val="150000"/>
              </a:lnSpc>
            </a:pPr>
            <a:r>
              <a:rPr lang="es-CL" sz="2000" b="1" u="sng" dirty="0" smtClean="0">
                <a:latin typeface="Arial" panose="020B0604020202020204" pitchFamily="34" charset="0"/>
                <a:cs typeface="Arial" panose="020B0604020202020204" pitchFamily="34" charset="0"/>
              </a:rPr>
              <a:t>LA APERTURA DE LA SUCESIÓN Y LA ACEPTACIÓN O REPUDIACIÓN DE LAS ASIGNACIONES</a:t>
            </a:r>
          </a:p>
          <a:p>
            <a:pPr algn="ctr">
              <a:lnSpc>
                <a:spcPct val="150000"/>
              </a:lnSpc>
            </a:pPr>
            <a:endParaRPr lang="es-CL" sz="2000" b="1" u="sng" dirty="0" smtClean="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La </a:t>
            </a:r>
            <a:r>
              <a:rPr lang="es-CL" dirty="0">
                <a:latin typeface="Arial" panose="020B0604020202020204" pitchFamily="34" charset="0"/>
                <a:cs typeface="Arial" panose="020B0604020202020204" pitchFamily="34" charset="0"/>
              </a:rPr>
              <a:t>apertura de la sucesión se produce al fallecimiento del causante, en su último domicilio, mismo momento en que ocurre la delación de la herencia, que es el llamamiento que la ley hace para aceptarla o repudiarla.</a:t>
            </a:r>
          </a:p>
          <a:p>
            <a:pPr lvl="0" algn="just"/>
            <a:r>
              <a:rPr lang="es-CL" dirty="0">
                <a:latin typeface="Arial" panose="020B0604020202020204" pitchFamily="34" charset="0"/>
                <a:cs typeface="Arial" panose="020B0604020202020204" pitchFamily="34" charset="0"/>
              </a:rPr>
              <a:t>la aceptación y la repudiación pueden ser expresas o tácitas;</a:t>
            </a:r>
          </a:p>
          <a:p>
            <a:pPr lvl="0" algn="just"/>
            <a:r>
              <a:rPr lang="es-CL" dirty="0">
                <a:latin typeface="Arial" panose="020B0604020202020204" pitchFamily="34" charset="0"/>
                <a:cs typeface="Arial" panose="020B0604020202020204" pitchFamily="34" charset="0"/>
              </a:rPr>
              <a:t>puede aceptar hasta que otro adquiera la asignación por prescripción.</a:t>
            </a:r>
          </a:p>
          <a:p>
            <a:pPr algn="just"/>
            <a:r>
              <a:rPr lang="es-CL" dirty="0">
                <a:latin typeface="Arial" panose="020B0604020202020204" pitchFamily="34" charset="0"/>
                <a:cs typeface="Arial" panose="020B0604020202020204" pitchFamily="34" charset="0"/>
              </a:rPr>
              <a:t>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371950"/>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70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259632" y="280630"/>
            <a:ext cx="6840760" cy="4308872"/>
          </a:xfrm>
          <a:prstGeom prst="rect">
            <a:avLst/>
          </a:prstGeom>
        </p:spPr>
        <p:txBody>
          <a:bodyPr wrap="square">
            <a:spAutoFit/>
          </a:bodyPr>
          <a:lstStyle/>
          <a:p>
            <a:pPr algn="ctr"/>
            <a:r>
              <a:rPr lang="es-CL" sz="2000" b="1" u="sng" dirty="0" smtClean="0">
                <a:latin typeface="Arial" panose="020B0604020202020204" pitchFamily="34" charset="0"/>
                <a:cs typeface="Arial" panose="020B0604020202020204" pitchFamily="34" charset="0"/>
              </a:rPr>
              <a:t>DISTRIBUCIÓN DEL PATRIMONIO DEL CAUSANTE</a:t>
            </a:r>
          </a:p>
          <a:p>
            <a:pPr algn="just"/>
            <a:endParaRPr lang="es-CL" sz="2000" b="1" u="sng" dirty="0" smtClean="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Para </a:t>
            </a:r>
            <a:r>
              <a:rPr lang="es-CL" dirty="0">
                <a:latin typeface="Arial" panose="020B0604020202020204" pitchFamily="34" charset="0"/>
                <a:cs typeface="Arial" panose="020B0604020202020204" pitchFamily="34" charset="0"/>
              </a:rPr>
              <a:t>abordar esta materia, es relevante la distinción entre sucesión abintestato o intestada, de la sucesión testamentada o </a:t>
            </a:r>
            <a:r>
              <a:rPr lang="es-CL" dirty="0" smtClean="0">
                <a:latin typeface="Arial" panose="020B0604020202020204" pitchFamily="34" charset="0"/>
                <a:cs typeface="Arial" panose="020B0604020202020204" pitchFamily="34" charset="0"/>
              </a:rPr>
              <a:t>testamentaria.</a:t>
            </a:r>
            <a:endParaRPr lang="es-CL" dirty="0">
              <a:latin typeface="Arial" panose="020B0604020202020204" pitchFamily="34" charset="0"/>
              <a:cs typeface="Arial" panose="020B0604020202020204" pitchFamily="34" charset="0"/>
            </a:endParaRPr>
          </a:p>
          <a:p>
            <a:pPr marL="342900" lvl="0" indent="-342900" algn="just">
              <a:buAutoNum type="alphaLcParenR"/>
            </a:pPr>
            <a:r>
              <a:rPr lang="es-CL" dirty="0" smtClean="0">
                <a:latin typeface="Arial" panose="020B0604020202020204" pitchFamily="34" charset="0"/>
                <a:cs typeface="Arial" panose="020B0604020202020204" pitchFamily="34" charset="0"/>
              </a:rPr>
              <a:t>Como </a:t>
            </a:r>
            <a:r>
              <a:rPr lang="es-CL" dirty="0">
                <a:latin typeface="Arial" panose="020B0604020202020204" pitchFamily="34" charset="0"/>
                <a:cs typeface="Arial" panose="020B0604020202020204" pitchFamily="34" charset="0"/>
              </a:rPr>
              <a:t>se dijo, la primera se produce cuando no hay testamento y la ley, trata de interpretar la voluntad del </a:t>
            </a:r>
            <a:r>
              <a:rPr lang="es-CL" dirty="0" smtClean="0">
                <a:latin typeface="Arial" panose="020B0604020202020204" pitchFamily="34" charset="0"/>
                <a:cs typeface="Arial" panose="020B0604020202020204" pitchFamily="34" charset="0"/>
              </a:rPr>
              <a:t>difunto.</a:t>
            </a:r>
          </a:p>
          <a:p>
            <a:pPr lvl="0" algn="just"/>
            <a:r>
              <a:rPr lang="es-CL" dirty="0" smtClean="0">
                <a:latin typeface="Arial" panose="020B0604020202020204" pitchFamily="34" charset="0"/>
                <a:cs typeface="Arial" panose="020B0604020202020204" pitchFamily="34" charset="0"/>
              </a:rPr>
              <a:t>b) La </a:t>
            </a:r>
            <a:r>
              <a:rPr lang="es-CL" dirty="0">
                <a:latin typeface="Arial" panose="020B0604020202020204" pitchFamily="34" charset="0"/>
                <a:cs typeface="Arial" panose="020B0604020202020204" pitchFamily="34" charset="0"/>
              </a:rPr>
              <a:t>segunda, se origina en la voluntad del fallecido, materializada en el testamento, siempre que esta voluntad no lesione las asignaciones forzosas, pues si ello ocurre, la ley la </a:t>
            </a:r>
            <a:r>
              <a:rPr lang="es-CL" dirty="0" smtClean="0">
                <a:latin typeface="Arial" panose="020B0604020202020204" pitchFamily="34" charset="0"/>
                <a:cs typeface="Arial" panose="020B0604020202020204" pitchFamily="34" charset="0"/>
              </a:rPr>
              <a:t>modifica.</a:t>
            </a:r>
          </a:p>
          <a:p>
            <a:pPr lvl="0" algn="just"/>
            <a:r>
              <a:rPr lang="es-CL" dirty="0" smtClean="0">
                <a:latin typeface="Arial" panose="020B0604020202020204" pitchFamily="34" charset="0"/>
                <a:cs typeface="Arial" panose="020B0604020202020204" pitchFamily="34" charset="0"/>
              </a:rPr>
              <a:t>c) La </a:t>
            </a:r>
            <a:r>
              <a:rPr lang="es-CL" dirty="0">
                <a:latin typeface="Arial" panose="020B0604020202020204" pitchFamily="34" charset="0"/>
                <a:cs typeface="Arial" panose="020B0604020202020204" pitchFamily="34" charset="0"/>
              </a:rPr>
              <a:t>herencia parte testada y parte intestada, se presenta cuando hay un testamento parcial o con algunas disposiciones inválidas que la ley anula.</a:t>
            </a:r>
          </a:p>
          <a:p>
            <a:pPr algn="just"/>
            <a:r>
              <a:rPr lang="es-CL" dirty="0">
                <a:latin typeface="Arial" panose="020B0604020202020204" pitchFamily="34" charset="0"/>
                <a:cs typeface="Arial" panose="020B0604020202020204" pitchFamily="34" charset="0"/>
              </a:rPr>
              <a:t>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35896" y="4443958"/>
            <a:ext cx="2334970" cy="56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3009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259632" y="411510"/>
            <a:ext cx="6840760" cy="4308872"/>
          </a:xfrm>
          <a:prstGeom prst="rect">
            <a:avLst/>
          </a:prstGeom>
        </p:spPr>
        <p:txBody>
          <a:bodyPr wrap="square">
            <a:spAutoFit/>
          </a:bodyPr>
          <a:lstStyle/>
          <a:p>
            <a:pPr algn="ctr"/>
            <a:r>
              <a:rPr lang="es-CL" sz="2000" b="1" u="sng" dirty="0" smtClean="0">
                <a:latin typeface="Arial" panose="020B0604020202020204" pitchFamily="34" charset="0"/>
                <a:cs typeface="Arial" panose="020B0604020202020204" pitchFamily="34" charset="0"/>
              </a:rPr>
              <a:t>LOS ÓRDENES SUCESORIOS</a:t>
            </a:r>
          </a:p>
          <a:p>
            <a:pPr algn="ctr"/>
            <a:endParaRPr lang="es-CL" sz="2000" b="1" u="sng" dirty="0" smtClean="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La </a:t>
            </a:r>
            <a:r>
              <a:rPr lang="es-CL" dirty="0">
                <a:latin typeface="Arial" panose="020B0604020202020204" pitchFamily="34" charset="0"/>
                <a:cs typeface="Arial" panose="020B0604020202020204" pitchFamily="34" charset="0"/>
              </a:rPr>
              <a:t>distribución de la herencia intestada, la hace la ley a través de los “órdenes sucesorios”, que desde la ley 19.585 son 5; estos llevan el nombre de quienes lo encabezan y son:</a:t>
            </a:r>
          </a:p>
          <a:p>
            <a:pPr algn="just"/>
            <a:r>
              <a:rPr lang="es-CL" dirty="0">
                <a:latin typeface="Arial" panose="020B0604020202020204" pitchFamily="34" charset="0"/>
                <a:cs typeface="Arial" panose="020B0604020202020204" pitchFamily="34" charset="0"/>
              </a:rPr>
              <a:t> </a:t>
            </a:r>
            <a:r>
              <a:rPr lang="es-CL" b="1" dirty="0" smtClean="0">
                <a:latin typeface="Arial" panose="020B0604020202020204" pitchFamily="34" charset="0"/>
                <a:cs typeface="Arial" panose="020B0604020202020204" pitchFamily="34" charset="0"/>
              </a:rPr>
              <a:t>Primer </a:t>
            </a:r>
            <a:r>
              <a:rPr lang="es-CL" b="1" dirty="0">
                <a:latin typeface="Arial" panose="020B0604020202020204" pitchFamily="34" charset="0"/>
                <a:cs typeface="Arial" panose="020B0604020202020204" pitchFamily="34" charset="0"/>
              </a:rPr>
              <a:t>orden de sucesión intestada (de los hijos</a:t>
            </a:r>
            <a:r>
              <a:rPr lang="es-CL" dirty="0">
                <a:latin typeface="Arial" panose="020B0604020202020204" pitchFamily="34" charset="0"/>
                <a:cs typeface="Arial" panose="020B0604020202020204" pitchFamily="34" charset="0"/>
              </a:rPr>
              <a:t>).- Articulo 988.- Es el de los hijos (personalmente o representados por su descendencia), que excluyen a cualquier otro heredero a menos que haya cónyuge sobreviviente, caso en el cual concurrirá con los hijos llevando una porción equivalente al doble de la legítima rigorosa o efectiva de cada hijo. Si hubiere sólo un hijo, la cuota del cónyuge será igual a la legítima rigorosa o efectiva de ese hijo. Además se añade una limitación importante: En ningún caso la porción del cónyuge sobreviviente bajará de la cuarta parte de la herencia o de la mitad legitimaria.</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519276" y="4704009"/>
            <a:ext cx="2334970" cy="55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0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403648" y="659473"/>
            <a:ext cx="6912768" cy="3693319"/>
          </a:xfrm>
          <a:prstGeom prst="rect">
            <a:avLst/>
          </a:prstGeom>
        </p:spPr>
        <p:txBody>
          <a:bodyPr wrap="square">
            <a:spAutoFit/>
          </a:bodyPr>
          <a:lstStyle/>
          <a:p>
            <a:pPr algn="just"/>
            <a:r>
              <a:rPr lang="es-CL" b="1" dirty="0">
                <a:latin typeface="Arial" panose="020B0604020202020204" pitchFamily="34" charset="0"/>
                <a:cs typeface="Arial" panose="020B0604020202020204" pitchFamily="34" charset="0"/>
              </a:rPr>
              <a:t>Segundo orden de sucesión intestada (del cónyuge y los </a:t>
            </a:r>
            <a:r>
              <a:rPr lang="es-CL" b="1" dirty="0" smtClean="0">
                <a:latin typeface="Arial" panose="020B0604020202020204" pitchFamily="34" charset="0"/>
                <a:cs typeface="Arial" panose="020B0604020202020204" pitchFamily="34" charset="0"/>
              </a:rPr>
              <a:t>ascendientes)</a:t>
            </a:r>
            <a:r>
              <a:rPr lang="es-CL" dirty="0" smtClean="0">
                <a:latin typeface="Arial" panose="020B0604020202020204" pitchFamily="34" charset="0"/>
                <a:cs typeface="Arial" panose="020B0604020202020204" pitchFamily="34" charset="0"/>
              </a:rPr>
              <a:t> El</a:t>
            </a:r>
            <a:r>
              <a:rPr lang="es-CL" b="1" dirty="0" smtClean="0">
                <a:latin typeface="Arial" panose="020B0604020202020204" pitchFamily="34" charset="0"/>
                <a:cs typeface="Arial" panose="020B0604020202020204" pitchFamily="34" charset="0"/>
              </a:rPr>
              <a:t> </a:t>
            </a:r>
            <a:r>
              <a:rPr lang="es-CL" dirty="0">
                <a:latin typeface="Arial" panose="020B0604020202020204" pitchFamily="34" charset="0"/>
                <a:cs typeface="Arial" panose="020B0604020202020204" pitchFamily="34" charset="0"/>
              </a:rPr>
              <a:t>art. 989 establece que si el difunto no ha dejado posteridad (hijos, personalmente o representados) le sucederán el cónyuge y los ascendientes de grado más próximo: 2/3 para los ascendientes y 1/3 para el cónyuge. A falta de ascendientes, sucederá íntegramente el cónyuge y viceversa. Habiendo un solo ascendiente de grado más próximo, sucederá éste en todos los bienes o en toda la porción hereditaria de los ascendientes.</a:t>
            </a:r>
          </a:p>
          <a:p>
            <a:pPr algn="just"/>
            <a:r>
              <a:rPr lang="es-CL" dirty="0">
                <a:latin typeface="Arial" panose="020B0604020202020204" pitchFamily="34" charset="0"/>
                <a:cs typeface="Arial" panose="020B0604020202020204" pitchFamily="34" charset="0"/>
              </a:rPr>
              <a:t> </a:t>
            </a:r>
          </a:p>
          <a:p>
            <a:pPr algn="just"/>
            <a:r>
              <a:rPr lang="es-CL" b="1" dirty="0">
                <a:latin typeface="Arial" panose="020B0604020202020204" pitchFamily="34" charset="0"/>
                <a:cs typeface="Arial" panose="020B0604020202020204" pitchFamily="34" charset="0"/>
              </a:rPr>
              <a:t>Tercer orden de sucesión intestada (de los hermanos)</a:t>
            </a:r>
            <a:r>
              <a:rPr lang="es-CL" dirty="0">
                <a:latin typeface="Arial" panose="020B0604020202020204" pitchFamily="34" charset="0"/>
                <a:cs typeface="Arial" panose="020B0604020202020204" pitchFamily="34" charset="0"/>
              </a:rPr>
              <a:t>.- Lo contempla el art 990: si el difunto no dejó posteridad, ni ascendientes ni cónyuge, le sucederán sus hermanos. El hermano de simple conjunción llevará la mitad que el carnal.</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527212"/>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856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259632" y="555526"/>
            <a:ext cx="6840760" cy="3970318"/>
          </a:xfrm>
          <a:prstGeom prst="rect">
            <a:avLst/>
          </a:prstGeom>
        </p:spPr>
        <p:txBody>
          <a:bodyPr wrap="square">
            <a:spAutoFit/>
          </a:bodyPr>
          <a:lstStyle/>
          <a:p>
            <a:pPr algn="just"/>
            <a:r>
              <a:rPr lang="es-CL" b="1" dirty="0">
                <a:latin typeface="Arial" panose="020B0604020202020204" pitchFamily="34" charset="0"/>
                <a:cs typeface="Arial" panose="020B0604020202020204" pitchFamily="34" charset="0"/>
              </a:rPr>
              <a:t>C</a:t>
            </a:r>
            <a:r>
              <a:rPr lang="es-CL" b="1" dirty="0" smtClean="0">
                <a:latin typeface="Arial" panose="020B0604020202020204" pitchFamily="34" charset="0"/>
                <a:cs typeface="Arial" panose="020B0604020202020204" pitchFamily="34" charset="0"/>
              </a:rPr>
              <a:t>uarto orden de sucesión intestada (de los colaterales)</a:t>
            </a:r>
            <a:r>
              <a:rPr lang="es-CL" dirty="0" smtClean="0">
                <a:latin typeface="Arial" panose="020B0604020202020204" pitchFamily="34" charset="0"/>
                <a:cs typeface="Arial" panose="020B0604020202020204" pitchFamily="34" charset="0"/>
              </a:rPr>
              <a:t>.- el art 992 establece que a falta de todos los anteriormente mencionados (descendientes, ascendientes, cónyuge y hermanos), sucederán al difunto los otros colaterales de grado más próximo. los colaterales de grado más próximo excluirán a los más lejanos. los derechos hereditarios de los colaterales sólo se extenderán hasta el sexto grado inclusive. los colaterales de simple conjunción, esto es, los que sólo son parientes del difunto por parte del padre o de la madre, sólo llevarán la mitad de lo que le corresponda a los de doble conjunción, esto es, los que son parientes del difunto por parte de padre y madre.</a:t>
            </a:r>
          </a:p>
          <a:p>
            <a:pPr algn="just"/>
            <a:r>
              <a:rPr lang="es-CL" dirty="0" smtClean="0">
                <a:latin typeface="Arial" panose="020B0604020202020204" pitchFamily="34" charset="0"/>
                <a:cs typeface="Arial" panose="020B0604020202020204" pitchFamily="34" charset="0"/>
              </a:rPr>
              <a:t> </a:t>
            </a:r>
          </a:p>
          <a:p>
            <a:pPr algn="just"/>
            <a:r>
              <a:rPr lang="es-CL" b="1" dirty="0">
                <a:latin typeface="Arial" panose="020B0604020202020204" pitchFamily="34" charset="0"/>
                <a:cs typeface="Arial" panose="020B0604020202020204" pitchFamily="34" charset="0"/>
              </a:rPr>
              <a:t>Q</a:t>
            </a:r>
            <a:r>
              <a:rPr lang="es-CL" b="1" dirty="0" smtClean="0">
                <a:latin typeface="Arial" panose="020B0604020202020204" pitchFamily="34" charset="0"/>
                <a:cs typeface="Arial" panose="020B0604020202020204" pitchFamily="34" charset="0"/>
              </a:rPr>
              <a:t>uinto orden de sucesión intestada: el fisco</a:t>
            </a:r>
            <a:r>
              <a:rPr lang="es-CL" dirty="0" smtClean="0">
                <a:latin typeface="Arial" panose="020B0604020202020204" pitchFamily="34" charset="0"/>
                <a:cs typeface="Arial" panose="020B0604020202020204" pitchFamily="34" charset="0"/>
              </a:rPr>
              <a:t>.- en virtud del art 995 que se mantiene intacto.</a:t>
            </a:r>
            <a:endParaRPr lang="es-CL"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525844"/>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25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18159"/>
            <a:ext cx="9144000" cy="5012267"/>
          </a:xfrm>
          <a:prstGeom prst="rect">
            <a:avLst/>
          </a:prstGeom>
          <a:noFill/>
          <a:ln w="9525">
            <a:noFill/>
            <a:miter lim="800000"/>
            <a:headEnd/>
            <a:tailEnd/>
          </a:ln>
        </p:spPr>
      </p:pic>
      <p:sp>
        <p:nvSpPr>
          <p:cNvPr id="5" name="4 Rectángulo"/>
          <p:cNvSpPr/>
          <p:nvPr/>
        </p:nvSpPr>
        <p:spPr>
          <a:xfrm>
            <a:off x="1259632" y="627534"/>
            <a:ext cx="6624736" cy="3170099"/>
          </a:xfrm>
          <a:prstGeom prst="rect">
            <a:avLst/>
          </a:prstGeom>
        </p:spPr>
        <p:txBody>
          <a:bodyPr wrap="square">
            <a:spAutoFit/>
          </a:bodyPr>
          <a:lstStyle/>
          <a:p>
            <a:pPr algn="ctr"/>
            <a:r>
              <a:rPr lang="es-CL" sz="2000" b="1" u="sng" dirty="0" smtClean="0">
                <a:latin typeface="Arial" panose="020B0604020202020204" pitchFamily="34" charset="0"/>
                <a:cs typeface="Arial" panose="020B0604020202020204" pitchFamily="34" charset="0"/>
              </a:rPr>
              <a:t>LEGÍTIMAS, MEJORAS Y LIBRE DISPOSICIÓN </a:t>
            </a:r>
          </a:p>
          <a:p>
            <a:pPr algn="just"/>
            <a:endParaRPr lang="es-CL" dirty="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La </a:t>
            </a:r>
            <a:r>
              <a:rPr lang="es-CL" dirty="0">
                <a:latin typeface="Arial" panose="020B0604020202020204" pitchFamily="34" charset="0"/>
                <a:cs typeface="Arial" panose="020B0604020202020204" pitchFamily="34" charset="0"/>
              </a:rPr>
              <a:t>distribución en la sucesión testada debe ajustarse a las asignaciones forzosas, que analizamos más arriba;</a:t>
            </a:r>
          </a:p>
          <a:p>
            <a:pPr lvl="0" algn="just"/>
            <a:r>
              <a:rPr lang="es-CL" dirty="0" smtClean="0">
                <a:latin typeface="Arial" panose="020B0604020202020204" pitchFamily="34" charset="0"/>
                <a:cs typeface="Arial" panose="020B0604020202020204" pitchFamily="34" charset="0"/>
              </a:rPr>
              <a:t>a) El </a:t>
            </a:r>
            <a:r>
              <a:rPr lang="es-CL" dirty="0">
                <a:latin typeface="Arial" panose="020B0604020202020204" pitchFamily="34" charset="0"/>
                <a:cs typeface="Arial" panose="020B0604020202020204" pitchFamily="34" charset="0"/>
              </a:rPr>
              <a:t>testador tiene que dejar la mitad de sus bienes a los “legitimarios”.</a:t>
            </a:r>
          </a:p>
          <a:p>
            <a:pPr lvl="0" algn="just"/>
            <a:r>
              <a:rPr lang="es-CL" dirty="0" smtClean="0">
                <a:latin typeface="Arial" panose="020B0604020202020204" pitchFamily="34" charset="0"/>
                <a:cs typeface="Arial" panose="020B0604020202020204" pitchFamily="34" charset="0"/>
              </a:rPr>
              <a:t>b) La </a:t>
            </a:r>
            <a:r>
              <a:rPr lang="es-CL" dirty="0">
                <a:latin typeface="Arial" panose="020B0604020202020204" pitchFamily="34" charset="0"/>
                <a:cs typeface="Arial" panose="020B0604020202020204" pitchFamily="34" charset="0"/>
              </a:rPr>
              <a:t>otra mitad se divide en dos partes, llamadas cuarta de mejoras y cuarta de libre disposición;</a:t>
            </a:r>
          </a:p>
          <a:p>
            <a:pPr lvl="0" algn="just"/>
            <a:r>
              <a:rPr lang="es-CL" dirty="0" smtClean="0">
                <a:latin typeface="Arial" panose="020B0604020202020204" pitchFamily="34" charset="0"/>
                <a:cs typeface="Arial" panose="020B0604020202020204" pitchFamily="34" charset="0"/>
              </a:rPr>
              <a:t>c) La </a:t>
            </a:r>
            <a:r>
              <a:rPr lang="es-CL" dirty="0">
                <a:latin typeface="Arial" panose="020B0604020202020204" pitchFamily="34" charset="0"/>
                <a:cs typeface="Arial" panose="020B0604020202020204" pitchFamily="34" charset="0"/>
              </a:rPr>
              <a:t>cuarta de mejoras se asigna en todo o parte al, cónyuge, o a los descendientes, o a los ascendientes; </a:t>
            </a:r>
          </a:p>
          <a:p>
            <a:pPr lvl="0" algn="just"/>
            <a:r>
              <a:rPr lang="es-CL" dirty="0" smtClean="0">
                <a:latin typeface="Arial" panose="020B0604020202020204" pitchFamily="34" charset="0"/>
                <a:cs typeface="Arial" panose="020B0604020202020204" pitchFamily="34" charset="0"/>
              </a:rPr>
              <a:t>d) La </a:t>
            </a:r>
            <a:r>
              <a:rPr lang="es-CL" dirty="0">
                <a:latin typeface="Arial" panose="020B0604020202020204" pitchFamily="34" charset="0"/>
                <a:cs typeface="Arial" panose="020B0604020202020204" pitchFamily="34" charset="0"/>
              </a:rPr>
              <a:t>cuarta de libre disposición, a quien quiera.</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371950"/>
            <a:ext cx="2334970" cy="637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258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5" name="4 Rectángulo"/>
          <p:cNvSpPr/>
          <p:nvPr/>
        </p:nvSpPr>
        <p:spPr>
          <a:xfrm>
            <a:off x="1259632" y="863590"/>
            <a:ext cx="6696744" cy="3170099"/>
          </a:xfrm>
          <a:prstGeom prst="rect">
            <a:avLst/>
          </a:prstGeom>
        </p:spPr>
        <p:txBody>
          <a:bodyPr wrap="square">
            <a:spAutoFit/>
          </a:bodyPr>
          <a:lstStyle/>
          <a:p>
            <a:pPr algn="ctr"/>
            <a:r>
              <a:rPr lang="es-CL" sz="2000" b="1" u="sng" dirty="0">
                <a:latin typeface="Arial" panose="020B0604020202020204" pitchFamily="34" charset="0"/>
                <a:cs typeface="Arial" panose="020B0604020202020204" pitchFamily="34" charset="0"/>
              </a:rPr>
              <a:t>La Partición de </a:t>
            </a:r>
            <a:r>
              <a:rPr lang="es-CL" sz="2000" b="1" u="sng" dirty="0" smtClean="0">
                <a:latin typeface="Arial" panose="020B0604020202020204" pitchFamily="34" charset="0"/>
                <a:cs typeface="Arial" panose="020B0604020202020204" pitchFamily="34" charset="0"/>
              </a:rPr>
              <a:t>Bienes</a:t>
            </a:r>
            <a:endParaRPr lang="es-CL" dirty="0">
              <a:latin typeface="Arial" panose="020B0604020202020204" pitchFamily="34" charset="0"/>
              <a:cs typeface="Arial" panose="020B0604020202020204" pitchFamily="34" charset="0"/>
            </a:endParaRPr>
          </a:p>
          <a:p>
            <a:pPr algn="ctr"/>
            <a:endParaRPr lang="es-CL" dirty="0" smtClean="0">
              <a:latin typeface="Arial" panose="020B0604020202020204" pitchFamily="34" charset="0"/>
              <a:cs typeface="Arial" panose="020B0604020202020204" pitchFamily="34" charset="0"/>
            </a:endParaRPr>
          </a:p>
          <a:p>
            <a:pPr algn="just"/>
            <a:r>
              <a:rPr lang="es-CL" dirty="0" smtClean="0">
                <a:latin typeface="Arial" panose="020B0604020202020204" pitchFamily="34" charset="0"/>
                <a:cs typeface="Arial" panose="020B0604020202020204" pitchFamily="34" charset="0"/>
              </a:rPr>
              <a:t>Al </a:t>
            </a:r>
            <a:r>
              <a:rPr lang="es-CL" dirty="0">
                <a:latin typeface="Arial" panose="020B0604020202020204" pitchFamily="34" charset="0"/>
                <a:cs typeface="Arial" panose="020B0604020202020204" pitchFamily="34" charset="0"/>
              </a:rPr>
              <a:t>fallecer el causante, su patrimonio transmisible queda en estado de comunidad o indivisión entre los herederos y ello, porque el derecho de herencia es común, o sea, son coherederos; durante ese estado de comunidad, los comuneros son dueños de un derecho </a:t>
            </a:r>
            <a:r>
              <a:rPr lang="es-CL" dirty="0" err="1">
                <a:latin typeface="Arial" panose="020B0604020202020204" pitchFamily="34" charset="0"/>
                <a:cs typeface="Arial" panose="020B0604020202020204" pitchFamily="34" charset="0"/>
              </a:rPr>
              <a:t>cuotativo</a:t>
            </a:r>
            <a:r>
              <a:rPr lang="es-CL" dirty="0">
                <a:latin typeface="Arial" panose="020B0604020202020204" pitchFamily="34" charset="0"/>
                <a:cs typeface="Arial" panose="020B0604020202020204" pitchFamily="34" charset="0"/>
              </a:rPr>
              <a:t> que no se radica en bienes determinados. Mediante la partición, ese derecho </a:t>
            </a:r>
            <a:r>
              <a:rPr lang="es-CL" dirty="0" err="1">
                <a:latin typeface="Arial" panose="020B0604020202020204" pitchFamily="34" charset="0"/>
                <a:cs typeface="Arial" panose="020B0604020202020204" pitchFamily="34" charset="0"/>
              </a:rPr>
              <a:t>cuotativo</a:t>
            </a:r>
            <a:r>
              <a:rPr lang="es-CL" dirty="0">
                <a:latin typeface="Arial" panose="020B0604020202020204" pitchFamily="34" charset="0"/>
                <a:cs typeface="Arial" panose="020B0604020202020204" pitchFamily="34" charset="0"/>
              </a:rPr>
              <a:t> pasa precisamente a radicarse en bienes determinados, de los que se harán dueños exclusivos; </a:t>
            </a:r>
          </a:p>
          <a:p>
            <a:r>
              <a:rPr lang="es-CL" dirty="0"/>
              <a:t>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73404" y="4316401"/>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258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6" name="5 Rectángulo"/>
          <p:cNvSpPr/>
          <p:nvPr/>
        </p:nvSpPr>
        <p:spPr>
          <a:xfrm>
            <a:off x="1187624" y="627534"/>
            <a:ext cx="6768752" cy="3200876"/>
          </a:xfrm>
          <a:prstGeom prst="rect">
            <a:avLst/>
          </a:prstGeom>
        </p:spPr>
        <p:txBody>
          <a:bodyPr wrap="square">
            <a:spAutoFit/>
          </a:bodyPr>
          <a:lstStyle/>
          <a:p>
            <a:pPr algn="ctr"/>
            <a:r>
              <a:rPr lang="es-CL" sz="2000" b="1" u="sng" dirty="0" smtClean="0">
                <a:latin typeface="Arial" panose="020B0604020202020204" pitchFamily="34" charset="0"/>
                <a:cs typeface="Arial" panose="020B0604020202020204" pitchFamily="34" charset="0"/>
              </a:rPr>
              <a:t>¿QUÉ ES LA PARTICIÓN DE BIENES ENTONCES?</a:t>
            </a:r>
          </a:p>
          <a:p>
            <a:pPr algn="just"/>
            <a:endParaRPr lang="es-CL" sz="2000" b="1" u="sng" dirty="0" smtClean="0">
              <a:latin typeface="Arial" panose="020B0604020202020204" pitchFamily="34" charset="0"/>
              <a:cs typeface="Arial" panose="020B0604020202020204" pitchFamily="34" charset="0"/>
            </a:endParaRPr>
          </a:p>
          <a:p>
            <a:pPr algn="just">
              <a:lnSpc>
                <a:spcPct val="150000"/>
              </a:lnSpc>
            </a:pPr>
            <a:r>
              <a:rPr lang="es-CL" dirty="0" smtClean="0">
                <a:latin typeface="Arial" panose="020B0604020202020204" pitchFamily="34" charset="0"/>
                <a:cs typeface="Arial" panose="020B0604020202020204" pitchFamily="34" charset="0"/>
              </a:rPr>
              <a:t>Según </a:t>
            </a:r>
            <a:r>
              <a:rPr lang="es-CL" dirty="0">
                <a:latin typeface="Arial" panose="020B0604020202020204" pitchFamily="34" charset="0"/>
                <a:cs typeface="Arial" panose="020B0604020202020204" pitchFamily="34" charset="0"/>
              </a:rPr>
              <a:t>una definición de la Corte Suprema, es "el conjunto complejo de actos encaminados a poner fin al estado de indivisión mediante la liquidación y distribución entre los copartícipes del caudal poseído proindiviso en partes o lotes que guarden proporción con los derechos </a:t>
            </a:r>
            <a:r>
              <a:rPr lang="es-CL" dirty="0" err="1">
                <a:latin typeface="Arial" panose="020B0604020202020204" pitchFamily="34" charset="0"/>
                <a:cs typeface="Arial" panose="020B0604020202020204" pitchFamily="34" charset="0"/>
              </a:rPr>
              <a:t>cuotativos</a:t>
            </a:r>
            <a:r>
              <a:rPr lang="es-CL" dirty="0">
                <a:latin typeface="Arial" panose="020B0604020202020204" pitchFamily="34" charset="0"/>
                <a:cs typeface="Arial" panose="020B0604020202020204" pitchFamily="34" charset="0"/>
              </a:rPr>
              <a:t> de cada uno de ellos". </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302701"/>
            <a:ext cx="2334970" cy="70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771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1" descr="diseño para diapos_funcionarioscaj.jpg"/>
          <p:cNvPicPr>
            <a:picLocks noChangeAspect="1"/>
          </p:cNvPicPr>
          <p:nvPr/>
        </p:nvPicPr>
        <p:blipFill>
          <a:blip r:embed="rId2"/>
          <a:srcRect/>
          <a:stretch>
            <a:fillRect/>
          </a:stretch>
        </p:blipFill>
        <p:spPr bwMode="auto">
          <a:xfrm>
            <a:off x="0" y="0"/>
            <a:ext cx="9042400" cy="5000098"/>
          </a:xfrm>
          <a:prstGeom prst="rect">
            <a:avLst/>
          </a:prstGeom>
          <a:noFill/>
          <a:ln w="9525">
            <a:noFill/>
            <a:miter lim="800000"/>
            <a:headEnd/>
            <a:tailEnd/>
          </a:ln>
        </p:spPr>
      </p:pic>
      <p:sp>
        <p:nvSpPr>
          <p:cNvPr id="5" name="Marcador de contenido 1"/>
          <p:cNvSpPr txBox="1">
            <a:spLocks/>
          </p:cNvSpPr>
          <p:nvPr/>
        </p:nvSpPr>
        <p:spPr>
          <a:xfrm>
            <a:off x="1683312" y="1576163"/>
            <a:ext cx="5832648" cy="1737030"/>
          </a:xfrm>
          <a:prstGeom prst="rect">
            <a:avLst/>
          </a:prstGeom>
        </p:spPr>
        <p:txBody>
          <a:bodyPr vert="horz" lIns="68580" tIns="34290" rIns="68580" bIns="34290" rtlCol="0" anchor="ctr"/>
          <a:lstStyle>
            <a:defPPr>
              <a:defRPr lang="es-ES"/>
            </a:defPPr>
            <a:lvl1pPr algn="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es-ES" sz="2100" dirty="0">
              <a:solidFill>
                <a:schemeClr val="tx2"/>
              </a:solidFill>
            </a:endParaRPr>
          </a:p>
        </p:txBody>
      </p:sp>
      <p:sp>
        <p:nvSpPr>
          <p:cNvPr id="3" name="Marcador de número de diapositiva 2">
            <a:extLst>
              <a:ext uri="{FF2B5EF4-FFF2-40B4-BE49-F238E27FC236}">
                <a16:creationId xmlns:a16="http://schemas.microsoft.com/office/drawing/2014/main" xmlns="" id="{3B5D3EC2-EAD9-412D-85EE-53AC60AB8DD7}"/>
              </a:ext>
            </a:extLst>
          </p:cNvPr>
          <p:cNvSpPr>
            <a:spLocks noGrp="1"/>
          </p:cNvSpPr>
          <p:nvPr>
            <p:ph type="sldNum" sz="quarter" idx="12"/>
          </p:nvPr>
        </p:nvSpPr>
        <p:spPr/>
        <p:txBody>
          <a:bodyPr/>
          <a:lstStyle/>
          <a:p>
            <a:pPr>
              <a:defRPr/>
            </a:pPr>
            <a:fld id="{3AE7D095-AB7A-468E-8E52-05D44722317C}" type="slidenum">
              <a:rPr lang="es-ES" smtClean="0"/>
              <a:pPr>
                <a:defRPr/>
              </a:pPr>
              <a:t>18</a:t>
            </a:fld>
            <a:endParaRPr lang="es-ES" dirty="0"/>
          </a:p>
        </p:txBody>
      </p:sp>
      <p:sp>
        <p:nvSpPr>
          <p:cNvPr id="4" name="3 Rectángulo"/>
          <p:cNvSpPr/>
          <p:nvPr/>
        </p:nvSpPr>
        <p:spPr>
          <a:xfrm>
            <a:off x="1454448" y="710309"/>
            <a:ext cx="6336704" cy="3416320"/>
          </a:xfrm>
          <a:prstGeom prst="rect">
            <a:avLst/>
          </a:prstGeom>
        </p:spPr>
        <p:txBody>
          <a:bodyPr wrap="square">
            <a:spAutoFit/>
          </a:bodyPr>
          <a:lstStyle/>
          <a:p>
            <a:pPr algn="just">
              <a:lnSpc>
                <a:spcPct val="150000"/>
              </a:lnSpc>
            </a:pPr>
            <a:r>
              <a:rPr lang="es-CL" dirty="0">
                <a:latin typeface="Arial" panose="020B0604020202020204" pitchFamily="34" charset="0"/>
                <a:cs typeface="Arial" panose="020B0604020202020204" pitchFamily="34" charset="0"/>
              </a:rPr>
              <a:t>Estas reglas sin embargo no sólo se aplican para la partición de la comunidad hereditaria, sino también </a:t>
            </a:r>
            <a:r>
              <a:rPr lang="es-CL" dirty="0" smtClean="0">
                <a:latin typeface="Arial" panose="020B0604020202020204" pitchFamily="34" charset="0"/>
                <a:cs typeface="Arial" panose="020B0604020202020204" pitchFamily="34" charset="0"/>
              </a:rPr>
              <a:t>para:</a:t>
            </a:r>
          </a:p>
          <a:p>
            <a:pPr algn="just">
              <a:lnSpc>
                <a:spcPct val="150000"/>
              </a:lnSpc>
            </a:pPr>
            <a:r>
              <a:rPr lang="es-CL" dirty="0" smtClean="0">
                <a:latin typeface="Arial" panose="020B0604020202020204" pitchFamily="34" charset="0"/>
                <a:cs typeface="Arial" panose="020B0604020202020204" pitchFamily="34" charset="0"/>
              </a:rPr>
              <a:t>_ la </a:t>
            </a:r>
            <a:r>
              <a:rPr lang="es-CL" dirty="0">
                <a:latin typeface="Arial" panose="020B0604020202020204" pitchFamily="34" charset="0"/>
                <a:cs typeface="Arial" panose="020B0604020202020204" pitchFamily="34" charset="0"/>
              </a:rPr>
              <a:t>liquidación de la comunidad resultante de la disolución de la sociedad conyugal (artículo 1776</a:t>
            </a:r>
            <a:r>
              <a:rPr lang="es-CL" dirty="0" smtClean="0">
                <a:latin typeface="Arial" panose="020B0604020202020204" pitchFamily="34" charset="0"/>
                <a:cs typeface="Arial" panose="020B0604020202020204" pitchFamily="34" charset="0"/>
              </a:rPr>
              <a:t>)  </a:t>
            </a:r>
          </a:p>
          <a:p>
            <a:pPr algn="just">
              <a:lnSpc>
                <a:spcPct val="150000"/>
              </a:lnSpc>
            </a:pPr>
            <a:r>
              <a:rPr lang="es-CL" dirty="0" smtClean="0">
                <a:latin typeface="Arial" panose="020B0604020202020204" pitchFamily="34" charset="0"/>
                <a:cs typeface="Arial" panose="020B0604020202020204" pitchFamily="34" charset="0"/>
              </a:rPr>
              <a:t>_ la </a:t>
            </a:r>
            <a:r>
              <a:rPr lang="es-CL" dirty="0">
                <a:latin typeface="Arial" panose="020B0604020202020204" pitchFamily="34" charset="0"/>
                <a:cs typeface="Arial" panose="020B0604020202020204" pitchFamily="34" charset="0"/>
              </a:rPr>
              <a:t>partición de la comunidad resultante de la disolución de una sociedad civil (artículo 2115) </a:t>
            </a:r>
            <a:r>
              <a:rPr lang="es-CL" dirty="0" smtClean="0">
                <a:latin typeface="Arial" panose="020B0604020202020204" pitchFamily="34" charset="0"/>
                <a:cs typeface="Arial" panose="020B0604020202020204" pitchFamily="34" charset="0"/>
              </a:rPr>
              <a:t> </a:t>
            </a:r>
          </a:p>
          <a:p>
            <a:pPr algn="just">
              <a:lnSpc>
                <a:spcPct val="150000"/>
              </a:lnSpc>
            </a:pPr>
            <a:r>
              <a:rPr lang="es-CL" dirty="0" smtClean="0">
                <a:latin typeface="Arial" panose="020B0604020202020204" pitchFamily="34" charset="0"/>
                <a:cs typeface="Arial" panose="020B0604020202020204" pitchFamily="34" charset="0"/>
              </a:rPr>
              <a:t>_ la </a:t>
            </a:r>
            <a:r>
              <a:rPr lang="es-CL" dirty="0">
                <a:latin typeface="Arial" panose="020B0604020202020204" pitchFamily="34" charset="0"/>
                <a:cs typeface="Arial" panose="020B0604020202020204" pitchFamily="34" charset="0"/>
              </a:rPr>
              <a:t>partición del cuasicontrato de comunidad (artículo 2313) y otras sociedades</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13243" y="4363306"/>
            <a:ext cx="2334970" cy="636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6401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1" descr="diseño para diapos_funcionarioscaj.jpg"/>
          <p:cNvPicPr>
            <a:picLocks noChangeAspect="1"/>
          </p:cNvPicPr>
          <p:nvPr/>
        </p:nvPicPr>
        <p:blipFill>
          <a:blip r:embed="rId2"/>
          <a:srcRect/>
          <a:stretch>
            <a:fillRect/>
          </a:stretch>
        </p:blipFill>
        <p:spPr bwMode="auto">
          <a:xfrm>
            <a:off x="101600" y="0"/>
            <a:ext cx="9042400" cy="5000098"/>
          </a:xfrm>
          <a:prstGeom prst="rect">
            <a:avLst/>
          </a:prstGeom>
          <a:noFill/>
          <a:ln w="9525">
            <a:noFill/>
            <a:miter lim="800000"/>
            <a:headEnd/>
            <a:tailEnd/>
          </a:ln>
        </p:spPr>
      </p:pic>
      <p:sp>
        <p:nvSpPr>
          <p:cNvPr id="5" name="Marcador de contenido 1"/>
          <p:cNvSpPr txBox="1">
            <a:spLocks/>
          </p:cNvSpPr>
          <p:nvPr/>
        </p:nvSpPr>
        <p:spPr>
          <a:xfrm>
            <a:off x="1706476" y="1446312"/>
            <a:ext cx="5832648" cy="1737030"/>
          </a:xfrm>
          <a:prstGeom prst="rect">
            <a:avLst/>
          </a:prstGeom>
        </p:spPr>
        <p:txBody>
          <a:bodyPr vert="horz" lIns="68580" tIns="34290" rIns="68580" bIns="34290" rtlCol="0" anchor="ctr"/>
          <a:lstStyle>
            <a:defPPr>
              <a:defRPr lang="es-ES"/>
            </a:defPPr>
            <a:lvl1pPr algn="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es-ES" sz="2100" dirty="0">
              <a:solidFill>
                <a:schemeClr val="tx2"/>
              </a:solidFill>
            </a:endParaRPr>
          </a:p>
        </p:txBody>
      </p:sp>
      <p:sp>
        <p:nvSpPr>
          <p:cNvPr id="3" name="Marcador de número de diapositiva 2">
            <a:extLst>
              <a:ext uri="{FF2B5EF4-FFF2-40B4-BE49-F238E27FC236}">
                <a16:creationId xmlns:a16="http://schemas.microsoft.com/office/drawing/2014/main" xmlns="" id="{3B5D3EC2-EAD9-412D-85EE-53AC60AB8DD7}"/>
              </a:ext>
            </a:extLst>
          </p:cNvPr>
          <p:cNvSpPr>
            <a:spLocks noGrp="1"/>
          </p:cNvSpPr>
          <p:nvPr>
            <p:ph type="sldNum" sz="quarter" idx="12"/>
          </p:nvPr>
        </p:nvSpPr>
        <p:spPr/>
        <p:txBody>
          <a:bodyPr/>
          <a:lstStyle/>
          <a:p>
            <a:pPr>
              <a:defRPr/>
            </a:pPr>
            <a:fld id="{3AE7D095-AB7A-468E-8E52-05D44722317C}" type="slidenum">
              <a:rPr lang="es-ES" smtClean="0"/>
              <a:pPr>
                <a:defRPr/>
              </a:pPr>
              <a:t>19</a:t>
            </a:fld>
            <a:endParaRPr lang="es-ES" dirty="0"/>
          </a:p>
        </p:txBody>
      </p:sp>
      <p:sp>
        <p:nvSpPr>
          <p:cNvPr id="4" name="3 Rectángulo"/>
          <p:cNvSpPr/>
          <p:nvPr/>
        </p:nvSpPr>
        <p:spPr>
          <a:xfrm>
            <a:off x="1547664" y="837499"/>
            <a:ext cx="6336704" cy="3231654"/>
          </a:xfrm>
          <a:prstGeom prst="rect">
            <a:avLst/>
          </a:prstGeom>
        </p:spPr>
        <p:txBody>
          <a:bodyPr wrap="square">
            <a:spAutoFit/>
          </a:bodyPr>
          <a:lstStyle/>
          <a:p>
            <a:pPr algn="ctr">
              <a:lnSpc>
                <a:spcPct val="150000"/>
              </a:lnSpc>
            </a:pPr>
            <a:r>
              <a:rPr lang="es-CL" sz="2000" b="1" u="sng" dirty="0" smtClean="0">
                <a:latin typeface="Arial" panose="020B0604020202020204" pitchFamily="34" charset="0"/>
                <a:cs typeface="Arial" panose="020B0604020202020204" pitchFamily="34" charset="0"/>
              </a:rPr>
              <a:t>Formas </a:t>
            </a:r>
            <a:r>
              <a:rPr lang="es-CL" sz="2000" b="1" u="sng" dirty="0">
                <a:latin typeface="Arial" panose="020B0604020202020204" pitchFamily="34" charset="0"/>
                <a:cs typeface="Arial" panose="020B0604020202020204" pitchFamily="34" charset="0"/>
              </a:rPr>
              <a:t>de hacer la partición de </a:t>
            </a:r>
            <a:r>
              <a:rPr lang="es-CL" sz="2000" b="1" u="sng" dirty="0" smtClean="0">
                <a:latin typeface="Arial" panose="020B0604020202020204" pitchFamily="34" charset="0"/>
                <a:cs typeface="Arial" panose="020B0604020202020204" pitchFamily="34" charset="0"/>
              </a:rPr>
              <a:t>bienes</a:t>
            </a:r>
          </a:p>
          <a:p>
            <a:pPr algn="ctr">
              <a:lnSpc>
                <a:spcPct val="150000"/>
              </a:lnSpc>
            </a:pPr>
            <a:endParaRPr lang="es-CL" sz="2000" b="1" u="sng" dirty="0" smtClean="0">
              <a:latin typeface="Arial" panose="020B0604020202020204" pitchFamily="34" charset="0"/>
              <a:cs typeface="Arial" panose="020B0604020202020204" pitchFamily="34" charset="0"/>
            </a:endParaRPr>
          </a:p>
          <a:p>
            <a:pPr marL="342900" lvl="0" indent="-342900" algn="just">
              <a:buAutoNum type="alphaLcParenR"/>
            </a:pPr>
            <a:r>
              <a:rPr lang="es-CL" dirty="0" smtClean="0">
                <a:latin typeface="Arial" panose="020B0604020202020204" pitchFamily="34" charset="0"/>
                <a:cs typeface="Arial" panose="020B0604020202020204" pitchFamily="34" charset="0"/>
              </a:rPr>
              <a:t>Por </a:t>
            </a:r>
            <a:r>
              <a:rPr lang="es-CL" dirty="0">
                <a:latin typeface="Arial" panose="020B0604020202020204" pitchFamily="34" charset="0"/>
                <a:cs typeface="Arial" panose="020B0604020202020204" pitchFamily="34" charset="0"/>
              </a:rPr>
              <a:t>el testador o partidor que él indique</a:t>
            </a:r>
            <a:r>
              <a:rPr lang="es-CL" dirty="0" smtClean="0">
                <a:latin typeface="Arial" panose="020B0604020202020204" pitchFamily="34" charset="0"/>
                <a:cs typeface="Arial" panose="020B0604020202020204" pitchFamily="34" charset="0"/>
              </a:rPr>
              <a:t>;</a:t>
            </a:r>
          </a:p>
          <a:p>
            <a:pPr marL="342900" lvl="0" indent="-342900" algn="just">
              <a:buAutoNum type="alphaLcParenR"/>
            </a:pPr>
            <a:endParaRPr lang="es-CL" dirty="0">
              <a:latin typeface="Arial" panose="020B0604020202020204" pitchFamily="34" charset="0"/>
              <a:cs typeface="Arial" panose="020B0604020202020204" pitchFamily="34" charset="0"/>
            </a:endParaRPr>
          </a:p>
          <a:p>
            <a:pPr marL="342900" lvl="0" indent="-342900" algn="just">
              <a:buAutoNum type="alphaLcParenR" startAt="2"/>
            </a:pPr>
            <a:r>
              <a:rPr lang="es-CL" dirty="0" smtClean="0">
                <a:latin typeface="Arial" panose="020B0604020202020204" pitchFamily="34" charset="0"/>
                <a:cs typeface="Arial" panose="020B0604020202020204" pitchFamily="34" charset="0"/>
              </a:rPr>
              <a:t>De </a:t>
            </a:r>
            <a:r>
              <a:rPr lang="es-CL" dirty="0">
                <a:latin typeface="Arial" panose="020B0604020202020204" pitchFamily="34" charset="0"/>
                <a:cs typeface="Arial" panose="020B0604020202020204" pitchFamily="34" charset="0"/>
              </a:rPr>
              <a:t>común acuerdo entre los comuneros; </a:t>
            </a:r>
            <a:endParaRPr lang="es-CL" dirty="0" smtClean="0">
              <a:latin typeface="Arial" panose="020B0604020202020204" pitchFamily="34" charset="0"/>
              <a:cs typeface="Arial" panose="020B0604020202020204" pitchFamily="34" charset="0"/>
            </a:endParaRPr>
          </a:p>
          <a:p>
            <a:pPr marL="342900" lvl="0" indent="-342900" algn="just">
              <a:buAutoNum type="alphaLcParenR" startAt="2"/>
            </a:pPr>
            <a:endParaRPr lang="es-CL" dirty="0">
              <a:latin typeface="Arial" panose="020B0604020202020204" pitchFamily="34" charset="0"/>
              <a:cs typeface="Arial" panose="020B0604020202020204" pitchFamily="34" charset="0"/>
            </a:endParaRPr>
          </a:p>
          <a:p>
            <a:pPr lvl="0" algn="just"/>
            <a:r>
              <a:rPr lang="es-CL" dirty="0" smtClean="0">
                <a:latin typeface="Arial" panose="020B0604020202020204" pitchFamily="34" charset="0"/>
                <a:cs typeface="Arial" panose="020B0604020202020204" pitchFamily="34" charset="0"/>
              </a:rPr>
              <a:t>c) Por </a:t>
            </a:r>
            <a:r>
              <a:rPr lang="es-CL" dirty="0">
                <a:latin typeface="Arial" panose="020B0604020202020204" pitchFamily="34" charset="0"/>
                <a:cs typeface="Arial" panose="020B0604020202020204" pitchFamily="34" charset="0"/>
              </a:rPr>
              <a:t>un partidor designado unánimemente por los comuneros</a:t>
            </a:r>
            <a:r>
              <a:rPr lang="es-CL" dirty="0" smtClean="0">
                <a:latin typeface="Arial" panose="020B0604020202020204" pitchFamily="34" charset="0"/>
                <a:cs typeface="Arial" panose="020B0604020202020204" pitchFamily="34" charset="0"/>
              </a:rPr>
              <a:t>;</a:t>
            </a:r>
          </a:p>
          <a:p>
            <a:pPr lvl="0" algn="just"/>
            <a:endParaRPr lang="es-CL" dirty="0">
              <a:latin typeface="Arial" panose="020B0604020202020204" pitchFamily="34" charset="0"/>
              <a:cs typeface="Arial" panose="020B0604020202020204" pitchFamily="34" charset="0"/>
            </a:endParaRPr>
          </a:p>
          <a:p>
            <a:pPr lvl="0" algn="just"/>
            <a:r>
              <a:rPr lang="es-CL" dirty="0" smtClean="0">
                <a:latin typeface="Arial" panose="020B0604020202020204" pitchFamily="34" charset="0"/>
                <a:cs typeface="Arial" panose="020B0604020202020204" pitchFamily="34" charset="0"/>
              </a:rPr>
              <a:t>d)  Por </a:t>
            </a:r>
            <a:r>
              <a:rPr lang="es-CL" dirty="0">
                <a:latin typeface="Arial" panose="020B0604020202020204" pitchFamily="34" charset="0"/>
                <a:cs typeface="Arial" panose="020B0604020202020204" pitchFamily="34" charset="0"/>
              </a:rPr>
              <a:t>un partidor nombrado por el juez.</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363307"/>
            <a:ext cx="2334970" cy="64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640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8"/>
            <a:ext cx="8229600" cy="1555682"/>
          </a:xfrm>
        </p:spPr>
        <p:txBody>
          <a:bodyPr>
            <a:normAutofit/>
          </a:bodyPr>
          <a:lstStyle/>
          <a:p>
            <a:r>
              <a:rPr lang="es-CL" sz="2800" b="1" dirty="0" smtClean="0"/>
              <a:t>LA</a:t>
            </a:r>
            <a:r>
              <a:rPr lang="es-CL" sz="2800" dirty="0" smtClean="0"/>
              <a:t> </a:t>
            </a:r>
            <a:r>
              <a:rPr lang="es-CL" sz="2800" dirty="0" smtClean="0">
                <a:latin typeface="+mn-lt"/>
                <a:cs typeface="Aharoni" panose="02010803020104030203" pitchFamily="2" charset="-79"/>
              </a:rPr>
              <a:t>HERENCIA</a:t>
            </a:r>
            <a:endParaRPr lang="es-CL" sz="2800" dirty="0">
              <a:latin typeface="+mn-lt"/>
              <a:cs typeface="Aharoni" panose="02010803020104030203" pitchFamily="2" charset="-79"/>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31840" y="3939903"/>
            <a:ext cx="2334970" cy="914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n 1" descr="diseño para diapos_funcionarioscaj.jpg"/>
          <p:cNvPicPr>
            <a:picLocks noChangeAspect="1"/>
          </p:cNvPicPr>
          <p:nvPr/>
        </p:nvPicPr>
        <p:blipFill>
          <a:blip r:embed="rId3"/>
          <a:srcRect/>
          <a:stretch>
            <a:fillRect/>
          </a:stretch>
        </p:blipFill>
        <p:spPr bwMode="auto">
          <a:xfrm>
            <a:off x="0" y="131233"/>
            <a:ext cx="9144000" cy="5012267"/>
          </a:xfrm>
          <a:prstGeom prst="rect">
            <a:avLst/>
          </a:prstGeom>
          <a:noFill/>
          <a:ln w="9525">
            <a:noFill/>
            <a:miter lim="800000"/>
            <a:headEnd/>
            <a:tailEnd/>
          </a:ln>
        </p:spPr>
      </p:pic>
      <p:sp>
        <p:nvSpPr>
          <p:cNvPr id="6" name="5 Rectángulo"/>
          <p:cNvSpPr/>
          <p:nvPr/>
        </p:nvSpPr>
        <p:spPr>
          <a:xfrm>
            <a:off x="2123729" y="1131590"/>
            <a:ext cx="4520314"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 </a:t>
            </a: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HERENCIA </a:t>
            </a:r>
            <a:endParaRPr lang="es-ES" sz="1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8796" y="4299942"/>
            <a:ext cx="2334970" cy="59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763688" y="2455030"/>
            <a:ext cx="5472608" cy="400110"/>
          </a:xfrm>
          <a:prstGeom prst="rect">
            <a:avLst/>
          </a:prstGeom>
          <a:noFill/>
        </p:spPr>
        <p:txBody>
          <a:bodyPr wrap="square" rtlCol="0">
            <a:spAutoFit/>
          </a:bodyPr>
          <a:lstStyle/>
          <a:p>
            <a:r>
              <a:rPr lang="es-CL" sz="2000" dirty="0" smtClean="0">
                <a:latin typeface="Aharoni" panose="02010803020104030203" pitchFamily="2" charset="-79"/>
                <a:cs typeface="Aharoni" panose="02010803020104030203" pitchFamily="2" charset="-79"/>
              </a:rPr>
              <a:t>ALGUNAS NOCIONES SOBRE LA MATERIA</a:t>
            </a:r>
            <a:endParaRPr lang="es-CL"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7807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1" descr="diseño para diapos_funcionarioscaj.jpg"/>
          <p:cNvPicPr>
            <a:picLocks noChangeAspect="1"/>
          </p:cNvPicPr>
          <p:nvPr/>
        </p:nvPicPr>
        <p:blipFill>
          <a:blip r:embed="rId2"/>
          <a:srcRect/>
          <a:stretch>
            <a:fillRect/>
          </a:stretch>
        </p:blipFill>
        <p:spPr bwMode="auto">
          <a:xfrm>
            <a:off x="0" y="-67183"/>
            <a:ext cx="9042400" cy="5000098"/>
          </a:xfrm>
          <a:prstGeom prst="rect">
            <a:avLst/>
          </a:prstGeom>
          <a:noFill/>
          <a:ln w="9525">
            <a:noFill/>
            <a:miter lim="800000"/>
            <a:headEnd/>
            <a:tailEnd/>
          </a:ln>
        </p:spPr>
      </p:pic>
      <p:sp>
        <p:nvSpPr>
          <p:cNvPr id="5" name="Marcador de contenido 1"/>
          <p:cNvSpPr txBox="1">
            <a:spLocks/>
          </p:cNvSpPr>
          <p:nvPr/>
        </p:nvSpPr>
        <p:spPr>
          <a:xfrm>
            <a:off x="1683312" y="1576163"/>
            <a:ext cx="5832648" cy="1737030"/>
          </a:xfrm>
          <a:prstGeom prst="rect">
            <a:avLst/>
          </a:prstGeom>
        </p:spPr>
        <p:txBody>
          <a:bodyPr vert="horz" lIns="68580" tIns="34290" rIns="68580" bIns="34290" rtlCol="0" anchor="ctr"/>
          <a:lstStyle>
            <a:defPPr>
              <a:defRPr lang="es-ES"/>
            </a:defPPr>
            <a:lvl1pPr algn="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es-ES" sz="2100" dirty="0">
              <a:solidFill>
                <a:schemeClr val="tx2"/>
              </a:solidFill>
            </a:endParaRPr>
          </a:p>
        </p:txBody>
      </p:sp>
      <p:sp>
        <p:nvSpPr>
          <p:cNvPr id="3" name="Marcador de número de diapositiva 2">
            <a:extLst>
              <a:ext uri="{FF2B5EF4-FFF2-40B4-BE49-F238E27FC236}">
                <a16:creationId xmlns:a16="http://schemas.microsoft.com/office/drawing/2014/main" xmlns="" id="{3B5D3EC2-EAD9-412D-85EE-53AC60AB8DD7}"/>
              </a:ext>
            </a:extLst>
          </p:cNvPr>
          <p:cNvSpPr>
            <a:spLocks noGrp="1"/>
          </p:cNvSpPr>
          <p:nvPr>
            <p:ph type="sldNum" sz="quarter" idx="12"/>
          </p:nvPr>
        </p:nvSpPr>
        <p:spPr/>
        <p:txBody>
          <a:bodyPr/>
          <a:lstStyle/>
          <a:p>
            <a:pPr>
              <a:defRPr/>
            </a:pPr>
            <a:fld id="{3AE7D095-AB7A-468E-8E52-05D44722317C}" type="slidenum">
              <a:rPr lang="es-ES" smtClean="0"/>
              <a:pPr>
                <a:defRPr/>
              </a:pPr>
              <a:t>20</a:t>
            </a:fld>
            <a:endParaRPr lang="es-ES" dirty="0"/>
          </a:p>
        </p:txBody>
      </p:sp>
      <p:sp>
        <p:nvSpPr>
          <p:cNvPr id="4" name="3 Rectángulo"/>
          <p:cNvSpPr/>
          <p:nvPr/>
        </p:nvSpPr>
        <p:spPr>
          <a:xfrm>
            <a:off x="1403648" y="1419622"/>
            <a:ext cx="6408712" cy="1015663"/>
          </a:xfrm>
          <a:prstGeom prst="rect">
            <a:avLst/>
          </a:prstGeom>
        </p:spPr>
        <p:txBody>
          <a:bodyPr wrap="square">
            <a:spAutoFit/>
          </a:bodyPr>
          <a:lstStyle/>
          <a:p>
            <a:pPr algn="ctr"/>
            <a:r>
              <a:rPr lang="es-CL" sz="2000" b="1" u="sng" dirty="0" smtClean="0">
                <a:latin typeface="Arial" panose="020B0604020202020204" pitchFamily="34" charset="0"/>
                <a:cs typeface="Arial" panose="020B0604020202020204" pitchFamily="34" charset="0"/>
              </a:rPr>
              <a:t>PAPEL DE LA MEDIACIÓN Y EL ARBITRAJE DE</a:t>
            </a:r>
          </a:p>
          <a:p>
            <a:pPr algn="ctr"/>
            <a:endParaRPr lang="es-CL" sz="2000" b="1" u="sng" dirty="0">
              <a:latin typeface="Arial" panose="020B0604020202020204" pitchFamily="34" charset="0"/>
              <a:cs typeface="Arial" panose="020B0604020202020204" pitchFamily="34" charset="0"/>
            </a:endParaRPr>
          </a:p>
          <a:p>
            <a:pPr algn="ctr"/>
            <a:r>
              <a:rPr lang="es-CL" sz="2000" b="1" u="sng" dirty="0" smtClean="0">
                <a:latin typeface="Arial" panose="020B0604020202020204" pitchFamily="34" charset="0"/>
                <a:cs typeface="Arial" panose="020B0604020202020204" pitchFamily="34" charset="0"/>
              </a:rPr>
              <a:t> NUESTRO SERVICIO.</a:t>
            </a:r>
            <a:endParaRPr lang="es-CL" sz="2000" b="1" u="sng"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224809"/>
            <a:ext cx="2334970" cy="65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640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descr="diseño para diapos_funcionarioscaj.jpg"/>
          <p:cNvPicPr>
            <a:picLocks noChangeAspect="1"/>
          </p:cNvPicPr>
          <p:nvPr/>
        </p:nvPicPr>
        <p:blipFill>
          <a:blip r:embed="rId2"/>
          <a:srcRect/>
          <a:stretch>
            <a:fillRect/>
          </a:stretch>
        </p:blipFill>
        <p:spPr bwMode="auto">
          <a:xfrm>
            <a:off x="0" y="-203777"/>
            <a:ext cx="9144000" cy="5143500"/>
          </a:xfrm>
          <a:prstGeom prst="rect">
            <a:avLst/>
          </a:prstGeom>
          <a:noFill/>
          <a:ln w="9525">
            <a:noFill/>
            <a:miter lim="800000"/>
            <a:headEnd/>
            <a:tailEnd/>
          </a:ln>
        </p:spPr>
      </p:pic>
      <p:sp>
        <p:nvSpPr>
          <p:cNvPr id="5" name="CuadroTexto 3" descr="&#10;&#10;">
            <a:extLst>
              <a:ext uri="{FF2B5EF4-FFF2-40B4-BE49-F238E27FC236}">
                <a16:creationId xmlns="" xmlns:a16="http://schemas.microsoft.com/office/drawing/2014/main" id="{983A0572-BB9D-4BF4-A1CD-2A2DCC42A2D5}"/>
              </a:ext>
            </a:extLst>
          </p:cNvPr>
          <p:cNvSpPr txBox="1"/>
          <p:nvPr/>
        </p:nvSpPr>
        <p:spPr>
          <a:xfrm>
            <a:off x="1763688" y="1707654"/>
            <a:ext cx="6264696" cy="600164"/>
          </a:xfrm>
          <a:prstGeom prst="rect">
            <a:avLst/>
          </a:prstGeom>
        </p:spPr>
        <p:txBody>
          <a:bodyPr wrap="square" rtlCol="0">
            <a:spAutoFit/>
          </a:bodyPr>
          <a:lstStyle/>
          <a:p>
            <a:pPr algn="ctr"/>
            <a:r>
              <a:rPr lang="es-CL" sz="3300" dirty="0" smtClean="0">
                <a:solidFill>
                  <a:srgbClr val="1F497D"/>
                </a:solidFill>
                <a:latin typeface="+mn-lt"/>
                <a:cs typeface="Calibri"/>
              </a:rPr>
              <a:t>  </a:t>
            </a:r>
            <a:endParaRPr lang="es-CL" sz="3300" dirty="0">
              <a:solidFill>
                <a:srgbClr val="1F497D"/>
              </a:solidFill>
              <a:latin typeface="+mn-lt"/>
              <a:cs typeface="Calibri"/>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796" y="4299942"/>
            <a:ext cx="2334970" cy="59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1115616" y="231289"/>
            <a:ext cx="7416824" cy="3959033"/>
          </a:xfrm>
          <a:prstGeom prst="rect">
            <a:avLst/>
          </a:prstGeom>
          <a:noFill/>
        </p:spPr>
        <p:txBody>
          <a:bodyPr wrap="square" rtlCol="0">
            <a:spAutoFit/>
          </a:bodyPr>
          <a:lstStyle/>
          <a:p>
            <a:pPr algn="ctr">
              <a:lnSpc>
                <a:spcPct val="115000"/>
              </a:lnSpc>
              <a:spcAft>
                <a:spcPts val="1000"/>
              </a:spcAft>
            </a:pPr>
            <a:r>
              <a:rPr lang="es-CL" dirty="0" smtClean="0">
                <a:effectLst/>
                <a:latin typeface="Arial"/>
                <a:ea typeface="Calibri"/>
                <a:cs typeface="Times New Roman"/>
              </a:rPr>
              <a:t> </a:t>
            </a:r>
            <a:r>
              <a:rPr lang="es-CL" sz="2400" b="1" u="sng" dirty="0" smtClean="0">
                <a:effectLst/>
                <a:latin typeface="Arial"/>
                <a:ea typeface="Calibri"/>
                <a:cs typeface="Times New Roman"/>
              </a:rPr>
              <a:t>CONTEXTO</a:t>
            </a:r>
          </a:p>
          <a:p>
            <a:pPr algn="just">
              <a:lnSpc>
                <a:spcPct val="115000"/>
              </a:lnSpc>
              <a:spcAft>
                <a:spcPts val="1000"/>
              </a:spcAft>
            </a:pPr>
            <a:r>
              <a:rPr lang="es-CL" dirty="0" smtClean="0">
                <a:effectLst/>
                <a:latin typeface="Arial"/>
                <a:ea typeface="Calibri"/>
                <a:cs typeface="Times New Roman"/>
              </a:rPr>
              <a:t> Toda persona tiene necesariamente un patrimonio y al morir, ese conjunto de relaciones y situaciones jurídicas - activas y pasivas - de índole pecuniaria (patrimonial), pasa a los herederos, que son universales o de cuota y singulares o legatarios, los dos últimos siempre testamentarios.</a:t>
            </a:r>
            <a:endParaRPr lang="es-CL" dirty="0">
              <a:ea typeface="Calibri"/>
              <a:cs typeface="Times New Roman"/>
            </a:endParaRPr>
          </a:p>
          <a:p>
            <a:pPr marL="342900" lvl="0" indent="-342900" algn="just">
              <a:lnSpc>
                <a:spcPct val="115000"/>
              </a:lnSpc>
              <a:spcAft>
                <a:spcPts val="0"/>
              </a:spcAft>
              <a:buFont typeface="+mj-lt"/>
              <a:buAutoNum type="alphaLcParenR"/>
            </a:pPr>
            <a:r>
              <a:rPr lang="es-CL" dirty="0" smtClean="0">
                <a:effectLst/>
                <a:latin typeface="Arial"/>
                <a:ea typeface="Calibri"/>
                <a:cs typeface="Times New Roman"/>
              </a:rPr>
              <a:t>subrogación personal del difunto en el ámbito patrimonial;</a:t>
            </a:r>
            <a:endParaRPr lang="es-CL" dirty="0">
              <a:ea typeface="Calibri"/>
              <a:cs typeface="Times New Roman"/>
            </a:endParaRPr>
          </a:p>
          <a:p>
            <a:pPr marL="342900" lvl="0" indent="-342900" algn="just">
              <a:lnSpc>
                <a:spcPct val="115000"/>
              </a:lnSpc>
              <a:spcAft>
                <a:spcPts val="0"/>
              </a:spcAft>
              <a:buFont typeface="+mj-lt"/>
              <a:buAutoNum type="alphaLcParenR"/>
            </a:pPr>
            <a:r>
              <a:rPr lang="es-CL" dirty="0" smtClean="0">
                <a:effectLst/>
                <a:latin typeface="Arial"/>
                <a:ea typeface="Calibri"/>
                <a:cs typeface="Times New Roman"/>
              </a:rPr>
              <a:t>se genera el “derecho real de herencia”</a:t>
            </a:r>
            <a:endParaRPr lang="es-CL" dirty="0">
              <a:ea typeface="Calibri"/>
              <a:cs typeface="Times New Roman"/>
            </a:endParaRPr>
          </a:p>
          <a:p>
            <a:pPr marL="342900" lvl="0" indent="-342900" algn="just">
              <a:lnSpc>
                <a:spcPct val="115000"/>
              </a:lnSpc>
              <a:spcAft>
                <a:spcPts val="0"/>
              </a:spcAft>
              <a:buFont typeface="+mj-lt"/>
              <a:buAutoNum type="alphaLcParenR"/>
            </a:pPr>
            <a:r>
              <a:rPr lang="es-CL" dirty="0" smtClean="0">
                <a:effectLst/>
                <a:latin typeface="Arial"/>
                <a:ea typeface="Calibri"/>
                <a:cs typeface="Times New Roman"/>
              </a:rPr>
              <a:t>como derecho real, otorga una acción real, llamada “Acción de Petición de Herencia”, para materializar el derecho de persecución;</a:t>
            </a:r>
            <a:endParaRPr lang="es-CL" dirty="0">
              <a:ea typeface="Calibri"/>
              <a:cs typeface="Times New Roman"/>
            </a:endParaRPr>
          </a:p>
          <a:p>
            <a:pPr marL="342900" lvl="0" indent="-342900" algn="just">
              <a:lnSpc>
                <a:spcPct val="115000"/>
              </a:lnSpc>
              <a:spcAft>
                <a:spcPts val="1000"/>
              </a:spcAft>
              <a:buFont typeface="+mj-lt"/>
              <a:buAutoNum type="alphaLcParenR"/>
            </a:pPr>
            <a:r>
              <a:rPr lang="es-CL" dirty="0" smtClean="0">
                <a:effectLst/>
                <a:latin typeface="Arial"/>
                <a:ea typeface="Calibri"/>
                <a:cs typeface="Times New Roman"/>
              </a:rPr>
              <a:t>este “derecho real de herencia” puede transferirse o transmitirse.</a:t>
            </a:r>
            <a:endParaRPr lang="es-CL" dirty="0">
              <a:ea typeface="Calibri"/>
              <a:cs typeface="Times New Roman"/>
            </a:endParaRPr>
          </a:p>
        </p:txBody>
      </p:sp>
    </p:spTree>
    <p:extLst>
      <p:ext uri="{BB962C8B-B14F-4D97-AF65-F5344CB8AC3E}">
        <p14:creationId xmlns:p14="http://schemas.microsoft.com/office/powerpoint/2010/main" val="237258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5486"/>
            <a:ext cx="8229600" cy="857250"/>
          </a:xfrm>
        </p:spPr>
        <p:txBody>
          <a:bodyPr>
            <a:normAutofit/>
          </a:bodyPr>
          <a:lstStyle/>
          <a:p>
            <a:r>
              <a:rPr lang="es-CL" sz="2400" b="1" u="sng" dirty="0" smtClean="0">
                <a:latin typeface="Arial" panose="020B0604020202020204" pitchFamily="34" charset="0"/>
                <a:cs typeface="Arial" panose="020B0604020202020204" pitchFamily="34" charset="0"/>
              </a:rPr>
              <a:t>CONCEPTO</a:t>
            </a:r>
            <a:endParaRPr lang="es-CL" sz="2400" b="1" u="sng" dirty="0">
              <a:latin typeface="Arial" panose="020B0604020202020204" pitchFamily="34" charset="0"/>
              <a:cs typeface="Arial" panose="020B0604020202020204" pitchFamily="34" charset="0"/>
            </a:endParaRPr>
          </a:p>
        </p:txBody>
      </p:sp>
      <p:sp>
        <p:nvSpPr>
          <p:cNvPr id="7" name="6 CuadroTexto"/>
          <p:cNvSpPr txBox="1"/>
          <p:nvPr/>
        </p:nvSpPr>
        <p:spPr>
          <a:xfrm>
            <a:off x="4211960" y="4443958"/>
            <a:ext cx="184731" cy="369332"/>
          </a:xfrm>
          <a:prstGeom prst="rect">
            <a:avLst/>
          </a:prstGeom>
          <a:noFill/>
        </p:spPr>
        <p:txBody>
          <a:bodyPr wrap="none" rtlCol="0">
            <a:spAutoFit/>
          </a:bodyPr>
          <a:lstStyle/>
          <a:p>
            <a:endParaRPr lang="es-CL" dirty="0"/>
          </a:p>
        </p:txBody>
      </p:sp>
      <p:sp>
        <p:nvSpPr>
          <p:cNvPr id="8" name="7 Marcador de contenido"/>
          <p:cNvSpPr>
            <a:spLocks noGrp="1"/>
          </p:cNvSpPr>
          <p:nvPr>
            <p:ph idx="1"/>
          </p:nvPr>
        </p:nvSpPr>
        <p:spPr>
          <a:xfrm>
            <a:off x="251520" y="987574"/>
            <a:ext cx="8435280" cy="3607049"/>
          </a:xfrm>
        </p:spPr>
        <p:txBody>
          <a:bodyPr>
            <a:normAutofit fontScale="92500" lnSpcReduction="10000"/>
          </a:bodyPr>
          <a:lstStyle/>
          <a:p>
            <a:pPr marL="0" indent="0" algn="just">
              <a:lnSpc>
                <a:spcPct val="110000"/>
              </a:lnSpc>
              <a:buNone/>
            </a:pPr>
            <a:r>
              <a:rPr lang="es-CL" sz="1900" dirty="0" smtClean="0">
                <a:latin typeface="Arial" panose="020B0604020202020204" pitchFamily="34" charset="0"/>
                <a:cs typeface="Arial" panose="020B0604020202020204" pitchFamily="34" charset="0"/>
              </a:rPr>
              <a:t>La sucesión por causa de muerte es un modo de adquirir el dominio del patrimonio de una persona difunta, es decir, del conjunto de sus derechos y obligaciones transmisibles, o una cuota de ese conjunto, o una o más especies o cuerpos ciertos o una o más cosas indeterminadas de cierto género. </a:t>
            </a:r>
          </a:p>
          <a:p>
            <a:pPr marL="0" indent="0" algn="just">
              <a:lnSpc>
                <a:spcPct val="110000"/>
              </a:lnSpc>
              <a:buNone/>
            </a:pPr>
            <a:endParaRPr lang="es-CL" sz="1900" dirty="0" smtClean="0">
              <a:latin typeface="Arial" panose="020B0604020202020204" pitchFamily="34" charset="0"/>
              <a:cs typeface="Arial" panose="020B0604020202020204" pitchFamily="34" charset="0"/>
            </a:endParaRPr>
          </a:p>
          <a:p>
            <a:pPr marL="0" indent="0" algn="just">
              <a:lnSpc>
                <a:spcPct val="110000"/>
              </a:lnSpc>
              <a:buNone/>
            </a:pPr>
            <a:r>
              <a:rPr lang="es-CL" sz="1900" dirty="0" smtClean="0">
                <a:latin typeface="Arial" panose="020B0604020202020204" pitchFamily="34" charset="0"/>
                <a:cs typeface="Arial" panose="020B0604020202020204" pitchFamily="34" charset="0"/>
              </a:rPr>
              <a:t>a)Los herederos adquieren a prorrata de sus cuotas hereditarias;</a:t>
            </a:r>
          </a:p>
          <a:p>
            <a:pPr marL="0" indent="0" algn="just">
              <a:lnSpc>
                <a:spcPct val="110000"/>
              </a:lnSpc>
              <a:buNone/>
            </a:pPr>
            <a:endParaRPr lang="es-CL" sz="1900" dirty="0" smtClean="0">
              <a:latin typeface="Arial" panose="020B0604020202020204" pitchFamily="34" charset="0"/>
              <a:cs typeface="Arial" panose="020B0604020202020204" pitchFamily="34" charset="0"/>
            </a:endParaRPr>
          </a:p>
          <a:p>
            <a:pPr marL="0" indent="0" algn="just">
              <a:lnSpc>
                <a:spcPct val="110000"/>
              </a:lnSpc>
              <a:buNone/>
            </a:pPr>
            <a:r>
              <a:rPr lang="es-CL" sz="1900" dirty="0" smtClean="0">
                <a:latin typeface="Arial" panose="020B0604020202020204" pitchFamily="34" charset="0"/>
                <a:cs typeface="Arial" panose="020B0604020202020204" pitchFamily="34" charset="0"/>
              </a:rPr>
              <a:t>b)Siempre en la medida que se trate de relaciones jurídicas transmisibles;</a:t>
            </a:r>
          </a:p>
          <a:p>
            <a:pPr marL="0" indent="0" algn="just">
              <a:lnSpc>
                <a:spcPct val="110000"/>
              </a:lnSpc>
              <a:buNone/>
            </a:pPr>
            <a:endParaRPr lang="es-CL" sz="1900" dirty="0" smtClean="0">
              <a:latin typeface="Arial" panose="020B0604020202020204" pitchFamily="34" charset="0"/>
              <a:cs typeface="Arial" panose="020B0604020202020204" pitchFamily="34" charset="0"/>
            </a:endParaRPr>
          </a:p>
          <a:p>
            <a:pPr marL="0" indent="0" algn="just">
              <a:lnSpc>
                <a:spcPct val="110000"/>
              </a:lnSpc>
              <a:buNone/>
            </a:pPr>
            <a:r>
              <a:rPr lang="es-CL" sz="1900" dirty="0" smtClean="0">
                <a:latin typeface="Arial" panose="020B0604020202020204" pitchFamily="34" charset="0"/>
                <a:cs typeface="Arial" panose="020B0604020202020204" pitchFamily="34" charset="0"/>
              </a:rPr>
              <a:t>c)No se heredan derechos u obligaciones intransmisibles, esto es, "intuito </a:t>
            </a:r>
            <a:r>
              <a:rPr lang="es-CL" sz="1900" dirty="0" err="1" smtClean="0">
                <a:latin typeface="Arial" panose="020B0604020202020204" pitchFamily="34" charset="0"/>
                <a:cs typeface="Arial" panose="020B0604020202020204" pitchFamily="34" charset="0"/>
              </a:rPr>
              <a:t>personae</a:t>
            </a:r>
            <a:r>
              <a:rPr lang="es-CL" sz="1900" dirty="0" smtClean="0">
                <a:latin typeface="Arial" panose="020B0604020202020204" pitchFamily="34" charset="0"/>
                <a:cs typeface="Arial" panose="020B0604020202020204" pitchFamily="34" charset="0"/>
              </a:rPr>
              <a:t>".</a:t>
            </a:r>
          </a:p>
          <a:p>
            <a:pPr marL="0" indent="0">
              <a:lnSpc>
                <a:spcPct val="150000"/>
              </a:lnSpc>
              <a:buNone/>
            </a:pPr>
            <a:endParaRPr lang="es-CL" sz="1800"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36840" y="4443958"/>
            <a:ext cx="2334970" cy="626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5892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descr="diseño para diapos_funcionarioscaj.jpg"/>
          <p:cNvPicPr>
            <a:picLocks noChangeAspect="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
        <p:nvSpPr>
          <p:cNvPr id="10" name="9 Rectángulo"/>
          <p:cNvSpPr/>
          <p:nvPr/>
        </p:nvSpPr>
        <p:spPr>
          <a:xfrm>
            <a:off x="827584" y="699543"/>
            <a:ext cx="7920880" cy="2494529"/>
          </a:xfrm>
          <a:prstGeom prst="rect">
            <a:avLst/>
          </a:prstGeom>
        </p:spPr>
        <p:txBody>
          <a:bodyPr wrap="square">
            <a:spAutoFit/>
          </a:bodyPr>
          <a:lstStyle/>
          <a:p>
            <a:pPr algn="ctr">
              <a:lnSpc>
                <a:spcPct val="115000"/>
              </a:lnSpc>
              <a:spcAft>
                <a:spcPts val="1000"/>
              </a:spcAft>
            </a:pPr>
            <a:r>
              <a:rPr lang="es-CL" sz="2400" b="1" u="sng" dirty="0" smtClean="0">
                <a:effectLst/>
                <a:latin typeface="Arial"/>
                <a:ea typeface="Calibri"/>
                <a:cs typeface="Times New Roman"/>
              </a:rPr>
              <a:t>CLASES DE SUCESIÓN O HERENCIA.</a:t>
            </a:r>
          </a:p>
          <a:p>
            <a:pPr algn="ctr">
              <a:lnSpc>
                <a:spcPct val="115000"/>
              </a:lnSpc>
              <a:spcAft>
                <a:spcPts val="1000"/>
              </a:spcAft>
            </a:pPr>
            <a:endParaRPr lang="es-CL" b="1" u="sng" dirty="0" smtClean="0">
              <a:effectLst/>
              <a:latin typeface="Arial"/>
              <a:ea typeface="Calibri"/>
              <a:cs typeface="Times New Roman"/>
            </a:endParaRPr>
          </a:p>
          <a:p>
            <a:pPr algn="just">
              <a:lnSpc>
                <a:spcPct val="115000"/>
              </a:lnSpc>
              <a:spcAft>
                <a:spcPts val="1000"/>
              </a:spcAft>
            </a:pPr>
            <a:r>
              <a:rPr lang="es-CL" dirty="0" smtClean="0">
                <a:effectLst/>
                <a:latin typeface="Arial"/>
                <a:ea typeface="Calibri"/>
                <a:cs typeface="Times New Roman"/>
              </a:rPr>
              <a:t> En términos generales, la herencia puede ser de tres clases:</a:t>
            </a:r>
            <a:endParaRPr lang="es-CL" dirty="0">
              <a:ea typeface="Calibri"/>
              <a:cs typeface="Times New Roman"/>
            </a:endParaRPr>
          </a:p>
          <a:p>
            <a:pPr marL="342900" lvl="0" indent="-342900" algn="just">
              <a:lnSpc>
                <a:spcPct val="115000"/>
              </a:lnSpc>
              <a:spcAft>
                <a:spcPts val="0"/>
              </a:spcAft>
              <a:buFont typeface="+mj-lt"/>
              <a:buAutoNum type="alphaLcParenR"/>
            </a:pPr>
            <a:r>
              <a:rPr lang="es-CL" dirty="0" smtClean="0">
                <a:effectLst/>
                <a:latin typeface="Arial"/>
                <a:ea typeface="Calibri"/>
                <a:cs typeface="Times New Roman"/>
              </a:rPr>
              <a:t>Intestada;</a:t>
            </a:r>
            <a:endParaRPr lang="es-CL" dirty="0">
              <a:ea typeface="Calibri"/>
              <a:cs typeface="Times New Roman"/>
            </a:endParaRPr>
          </a:p>
          <a:p>
            <a:pPr marL="342900" lvl="0" indent="-342900" algn="just">
              <a:lnSpc>
                <a:spcPct val="115000"/>
              </a:lnSpc>
              <a:spcAft>
                <a:spcPts val="0"/>
              </a:spcAft>
              <a:buFont typeface="+mj-lt"/>
              <a:buAutoNum type="alphaLcParenR"/>
            </a:pPr>
            <a:r>
              <a:rPr lang="es-CL" dirty="0" smtClean="0">
                <a:effectLst/>
                <a:latin typeface="Arial"/>
                <a:ea typeface="Calibri"/>
                <a:cs typeface="Times New Roman"/>
              </a:rPr>
              <a:t>testada;</a:t>
            </a:r>
            <a:endParaRPr lang="es-CL" dirty="0">
              <a:ea typeface="Calibri"/>
              <a:cs typeface="Times New Roman"/>
            </a:endParaRPr>
          </a:p>
          <a:p>
            <a:pPr marL="342900" lvl="0" indent="-342900" algn="just">
              <a:lnSpc>
                <a:spcPct val="115000"/>
              </a:lnSpc>
              <a:spcAft>
                <a:spcPts val="1000"/>
              </a:spcAft>
              <a:buFont typeface="+mj-lt"/>
              <a:buAutoNum type="alphaLcParenR"/>
            </a:pPr>
            <a:r>
              <a:rPr lang="es-CL" dirty="0" smtClean="0">
                <a:effectLst/>
                <a:latin typeface="Arial"/>
                <a:ea typeface="Calibri"/>
                <a:cs typeface="Times New Roman"/>
              </a:rPr>
              <a:t>mixta. </a:t>
            </a:r>
            <a:endParaRPr lang="es-CL" dirty="0">
              <a:ea typeface="Calibri"/>
              <a:cs typeface="Times New Roman"/>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76665" y="4587974"/>
            <a:ext cx="2334970" cy="596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310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endParaRPr lang="es-CL"/>
          </a:p>
        </p:txBody>
      </p:sp>
      <p:sp>
        <p:nvSpPr>
          <p:cNvPr id="6" name="5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179512" y="130778"/>
            <a:ext cx="9144000" cy="5012267"/>
          </a:xfrm>
          <a:prstGeom prst="rect">
            <a:avLst/>
          </a:prstGeom>
          <a:noFill/>
          <a:ln w="9525">
            <a:noFill/>
            <a:miter lim="800000"/>
            <a:headEnd/>
            <a:tailEnd/>
          </a:ln>
        </p:spPr>
      </p:pic>
      <p:sp>
        <p:nvSpPr>
          <p:cNvPr id="8" name="7 Rectángulo"/>
          <p:cNvSpPr/>
          <p:nvPr/>
        </p:nvSpPr>
        <p:spPr>
          <a:xfrm>
            <a:off x="683568" y="448092"/>
            <a:ext cx="7920880" cy="3231654"/>
          </a:xfrm>
          <a:prstGeom prst="rect">
            <a:avLst/>
          </a:prstGeom>
        </p:spPr>
        <p:txBody>
          <a:bodyPr wrap="square">
            <a:spAutoFit/>
          </a:bodyPr>
          <a:lstStyle/>
          <a:p>
            <a:pPr algn="ctr"/>
            <a:r>
              <a:rPr lang="es-CL" sz="2400" b="1" u="sng" dirty="0" smtClean="0">
                <a:latin typeface="Arial" panose="020B0604020202020204" pitchFamily="34" charset="0"/>
                <a:cs typeface="Arial" panose="020B0604020202020204" pitchFamily="34" charset="0"/>
              </a:rPr>
              <a:t>ASIGNACIONES POR CAUSA DE MUERTE.- </a:t>
            </a:r>
          </a:p>
          <a:p>
            <a:pPr algn="just"/>
            <a:endParaRPr lang="es-CL" dirty="0"/>
          </a:p>
          <a:p>
            <a:pPr algn="just"/>
            <a:r>
              <a:rPr lang="es-CL" dirty="0" smtClean="0">
                <a:latin typeface="Arial" panose="020B0604020202020204" pitchFamily="34" charset="0"/>
                <a:cs typeface="Arial" panose="020B0604020202020204" pitchFamily="34" charset="0"/>
              </a:rPr>
              <a:t>“son </a:t>
            </a:r>
            <a:r>
              <a:rPr lang="es-CL" dirty="0">
                <a:latin typeface="Arial" panose="020B0604020202020204" pitchFamily="34" charset="0"/>
                <a:cs typeface="Arial" panose="020B0604020202020204" pitchFamily="34" charset="0"/>
              </a:rPr>
              <a:t>las que hace la ley o el testamento de una persona difunta para suceder en sus bienes” (art 953) y por consiguiente, pueden ser asignaciones abintestato (intestadas) o asignaciones testamentarias;</a:t>
            </a:r>
          </a:p>
          <a:p>
            <a:pPr lvl="0" algn="just"/>
            <a:r>
              <a:rPr lang="es-CL" dirty="0">
                <a:latin typeface="Arial" panose="020B0604020202020204" pitchFamily="34" charset="0"/>
                <a:cs typeface="Arial" panose="020B0604020202020204" pitchFamily="34" charset="0"/>
              </a:rPr>
              <a:t>las asignaciones intestadas son las que hace la ley, a falta de testamento o en presencia de uno parcial o anulado;</a:t>
            </a:r>
          </a:p>
          <a:p>
            <a:pPr lvl="0" algn="just"/>
            <a:r>
              <a:rPr lang="es-CL" dirty="0">
                <a:latin typeface="Arial" panose="020B0604020202020204" pitchFamily="34" charset="0"/>
                <a:cs typeface="Arial" panose="020B0604020202020204" pitchFamily="34" charset="0"/>
              </a:rPr>
              <a:t>las asignaciones testamentarias (o “disposiciones testamentarias”), son aquellas hechas por testamento.</a:t>
            </a:r>
          </a:p>
          <a:p>
            <a:pPr lvl="0" algn="just"/>
            <a:r>
              <a:rPr lang="es-CL" dirty="0">
                <a:latin typeface="Arial" panose="020B0604020202020204" pitchFamily="34" charset="0"/>
                <a:cs typeface="Arial" panose="020B0604020202020204" pitchFamily="34" charset="0"/>
              </a:rPr>
              <a:t>existen limitaciones a la libertad testamentaria, que son fundamentalmente las asignaciones forzosas.</a:t>
            </a: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371950"/>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8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descr="diseño para diapos_funcionarioscaj.jpg"/>
          <p:cNvPicPr>
            <a:picLocks noChangeAspect="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
        <p:nvSpPr>
          <p:cNvPr id="2" name="1 Título"/>
          <p:cNvSpPr>
            <a:spLocks noGrp="1"/>
          </p:cNvSpPr>
          <p:nvPr>
            <p:ph type="title"/>
          </p:nvPr>
        </p:nvSpPr>
        <p:spPr/>
        <p:txBody>
          <a:bodyPr>
            <a:normAutofit/>
          </a:bodyPr>
          <a:lstStyle/>
          <a:p>
            <a:r>
              <a:rPr lang="es-CL" sz="2400" b="1" u="sng" dirty="0" smtClean="0"/>
              <a:t>ASIGNATARIOS</a:t>
            </a:r>
            <a:endParaRPr lang="es-CL" sz="2400" b="1" u="sng" dirty="0"/>
          </a:p>
        </p:txBody>
      </p:sp>
      <p:sp>
        <p:nvSpPr>
          <p:cNvPr id="5" name="4 Marcador de contenido"/>
          <p:cNvSpPr>
            <a:spLocks noGrp="1"/>
          </p:cNvSpPr>
          <p:nvPr>
            <p:ph idx="1"/>
          </p:nvPr>
        </p:nvSpPr>
        <p:spPr>
          <a:xfrm>
            <a:off x="457200" y="987574"/>
            <a:ext cx="8229600" cy="3607049"/>
          </a:xfrm>
        </p:spPr>
        <p:txBody>
          <a:bodyPr>
            <a:normAutofit/>
          </a:bodyPr>
          <a:lstStyle/>
          <a:p>
            <a:r>
              <a:rPr lang="es-CL" sz="1800" dirty="0" smtClean="0">
                <a:latin typeface="Arial" panose="020B0604020202020204" pitchFamily="34" charset="0"/>
                <a:cs typeface="Arial" panose="020B0604020202020204" pitchFamily="34" charset="0"/>
              </a:rPr>
              <a:t>Los asignatarios son aquellas personas (naturales o jurídicas) a quienes la ley o el testamento les entregan todo o parte del patrimonio transmisible del difunto. Los asignatarios a título universal con cualquiera palabra que se les llame, son herederos y representan a la persona del causante o testador para sucederle en todos sus derechos y obligaciones transmisibles.</a:t>
            </a:r>
          </a:p>
          <a:p>
            <a:r>
              <a:rPr lang="es-CL" sz="1800" dirty="0" smtClean="0">
                <a:latin typeface="Arial" panose="020B0604020202020204" pitchFamily="34" charset="0"/>
                <a:cs typeface="Arial" panose="020B0604020202020204" pitchFamily="34" charset="0"/>
              </a:rPr>
              <a:t>a)	los asignatarios universales, pueden ser de dos categorías: herederos universales y herederos de cuota; el heredero universal sucede en el patrimonio del causante sin designación de cuota y el heredero de cuota es aquel a quien se le indica en el testamento la porción o cuota a la que es llamado;</a:t>
            </a:r>
          </a:p>
          <a:p>
            <a:r>
              <a:rPr lang="es-CL" sz="1800" dirty="0" smtClean="0">
                <a:latin typeface="Arial" panose="020B0604020202020204" pitchFamily="34" charset="0"/>
                <a:cs typeface="Arial" panose="020B0604020202020204" pitchFamily="34" charset="0"/>
              </a:rPr>
              <a:t>b)	los asignatarios a título singular. Con cualquier palabra que se les llame, son legatarios.</a:t>
            </a:r>
          </a:p>
          <a:p>
            <a:endParaRPr lang="es-CL" sz="1800"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54079" y="4515966"/>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95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4" name="Imagen 1" descr="diseño para diapos_funcionarioscaj.jpg"/>
          <p:cNvPicPr>
            <a:picLocks noChangeAspect="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
        <p:nvSpPr>
          <p:cNvPr id="5" name="4 Rectángulo"/>
          <p:cNvSpPr/>
          <p:nvPr/>
        </p:nvSpPr>
        <p:spPr>
          <a:xfrm>
            <a:off x="971600" y="411510"/>
            <a:ext cx="7776864" cy="3323987"/>
          </a:xfrm>
          <a:prstGeom prst="rect">
            <a:avLst/>
          </a:prstGeom>
        </p:spPr>
        <p:txBody>
          <a:bodyPr wrap="square">
            <a:spAutoFit/>
          </a:bodyPr>
          <a:lstStyle/>
          <a:p>
            <a:pPr algn="ctr"/>
            <a:r>
              <a:rPr lang="es-CL" sz="2400" b="1" u="sng" dirty="0" smtClean="0">
                <a:latin typeface="Arial" panose="020B0604020202020204" pitchFamily="34" charset="0"/>
                <a:cs typeface="Arial" panose="020B0604020202020204" pitchFamily="34" charset="0"/>
              </a:rPr>
              <a:t>ASIGNACIONES FORZOSAS</a:t>
            </a:r>
          </a:p>
          <a:p>
            <a:endParaRPr lang="es-CL" sz="2400" b="1" u="sng" dirty="0" smtClean="0">
              <a:latin typeface="Arial" panose="020B0604020202020204" pitchFamily="34" charset="0"/>
              <a:cs typeface="Arial" panose="020B0604020202020204" pitchFamily="34" charset="0"/>
            </a:endParaRPr>
          </a:p>
          <a:p>
            <a:pPr>
              <a:lnSpc>
                <a:spcPct val="150000"/>
              </a:lnSpc>
            </a:pPr>
            <a:r>
              <a:rPr lang="es-CL" dirty="0" smtClean="0">
                <a:latin typeface="Arial" panose="020B0604020202020204" pitchFamily="34" charset="0"/>
                <a:cs typeface="Arial" panose="020B0604020202020204" pitchFamily="34" charset="0"/>
              </a:rPr>
              <a:t>Las </a:t>
            </a:r>
            <a:r>
              <a:rPr lang="es-CL" dirty="0">
                <a:latin typeface="Arial" panose="020B0604020202020204" pitchFamily="34" charset="0"/>
                <a:cs typeface="Arial" panose="020B0604020202020204" pitchFamily="34" charset="0"/>
              </a:rPr>
              <a:t>asignaciones forzosas son asignaciones por causa de muerte que el testador es obligado a hacer y que se suplen cuando no las ha hecho, aun en perjuicio de disposiciones testamentarias expresas (1167 CC). Estas asignaciones forzosas son:</a:t>
            </a:r>
          </a:p>
          <a:p>
            <a:pPr lvl="0">
              <a:lnSpc>
                <a:spcPct val="150000"/>
              </a:lnSpc>
            </a:pPr>
            <a:r>
              <a:rPr lang="es-CL" dirty="0">
                <a:latin typeface="Arial" panose="020B0604020202020204" pitchFamily="34" charset="0"/>
                <a:cs typeface="Arial" panose="020B0604020202020204" pitchFamily="34" charset="0"/>
              </a:rPr>
              <a:t>“las legítimas” (para los legitimarios</a:t>
            </a:r>
            <a:r>
              <a:rPr lang="es-CL" dirty="0" smtClean="0">
                <a:latin typeface="Arial" panose="020B0604020202020204" pitchFamily="34" charset="0"/>
                <a:cs typeface="Arial" panose="020B0604020202020204" pitchFamily="34" charset="0"/>
              </a:rPr>
              <a:t>)</a:t>
            </a:r>
            <a:endParaRPr lang="es-CL" dirty="0">
              <a:latin typeface="Arial" panose="020B0604020202020204" pitchFamily="34" charset="0"/>
              <a:cs typeface="Arial" panose="020B0604020202020204" pitchFamily="34" charset="0"/>
            </a:endParaRPr>
          </a:p>
          <a:p>
            <a:pPr lvl="0">
              <a:lnSpc>
                <a:spcPct val="150000"/>
              </a:lnSpc>
            </a:pPr>
            <a:r>
              <a:rPr lang="es-CL" dirty="0">
                <a:latin typeface="Arial" panose="020B0604020202020204" pitchFamily="34" charset="0"/>
                <a:cs typeface="Arial" panose="020B0604020202020204" pitchFamily="34" charset="0"/>
              </a:rPr>
              <a:t>“las mejoras” para los “mejoreros</a:t>
            </a:r>
            <a:r>
              <a:rPr lang="es-CL" dirty="0" smtClean="0">
                <a:latin typeface="Arial" panose="020B0604020202020204" pitchFamily="34" charset="0"/>
                <a:cs typeface="Arial" panose="020B0604020202020204" pitchFamily="34" charset="0"/>
              </a:rPr>
              <a:t>)</a:t>
            </a:r>
            <a:endParaRPr lang="es-CL"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54079" y="4291452"/>
            <a:ext cx="2334970" cy="584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90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5" name="4 Marcador de contenido"/>
          <p:cNvSpPr>
            <a:spLocks noGrp="1"/>
          </p:cNvSpPr>
          <p:nvPr>
            <p:ph idx="1"/>
          </p:nvPr>
        </p:nvSpPr>
        <p:spPr/>
        <p:txBody>
          <a:bodyPr/>
          <a:lstStyle/>
          <a:p>
            <a:endParaRPr lang="es-CL"/>
          </a:p>
        </p:txBody>
      </p:sp>
      <p:pic>
        <p:nvPicPr>
          <p:cNvPr id="6" name="Imagen 1" descr="diseño para diapos_funcionarioscaj.jpg"/>
          <p:cNvPicPr>
            <a:picLocks noChangeAspect="1"/>
          </p:cNvPicPr>
          <p:nvPr/>
        </p:nvPicPr>
        <p:blipFill>
          <a:blip r:embed="rId2"/>
          <a:srcRect/>
          <a:stretch>
            <a:fillRect/>
          </a:stretch>
        </p:blipFill>
        <p:spPr bwMode="auto">
          <a:xfrm>
            <a:off x="0" y="0"/>
            <a:ext cx="9144000" cy="5012267"/>
          </a:xfrm>
          <a:prstGeom prst="rect">
            <a:avLst/>
          </a:prstGeom>
          <a:noFill/>
          <a:ln w="9525">
            <a:noFill/>
            <a:miter lim="800000"/>
            <a:headEnd/>
            <a:tailEnd/>
          </a:ln>
        </p:spPr>
      </p:pic>
      <p:sp>
        <p:nvSpPr>
          <p:cNvPr id="8" name="7 Rectángulo"/>
          <p:cNvSpPr/>
          <p:nvPr/>
        </p:nvSpPr>
        <p:spPr>
          <a:xfrm>
            <a:off x="1151620" y="484970"/>
            <a:ext cx="6840760" cy="4042326"/>
          </a:xfrm>
          <a:prstGeom prst="rect">
            <a:avLst/>
          </a:prstGeom>
        </p:spPr>
        <p:txBody>
          <a:bodyPr wrap="square">
            <a:spAutoFit/>
          </a:bodyPr>
          <a:lstStyle/>
          <a:p>
            <a:pPr algn="just"/>
            <a:r>
              <a:rPr lang="es-CL" dirty="0" smtClean="0">
                <a:latin typeface="Arial" panose="020B0604020202020204" pitchFamily="34" charset="0"/>
                <a:cs typeface="Arial" panose="020B0604020202020204" pitchFamily="34" charset="0"/>
              </a:rPr>
              <a:t>El artículo 1184 del C.C. plasma así lo recién dicho: “La mitad de los bienes previa las bajas generales de la herencia y las acumulaciones de los acervos imaginarios se dividirá por derecho personal o derecho de representación entre los respectivos legitimarios. No habiendo descendientes con derecho a suceder, cónyuge sobreviviente ni ascendientes, la otra mitad es de libre disposición. Habiendo descendientes con derecho a suceder, cónyuge sobreviviente o ascendientes, se forma cuarta de mejoras y por ende el acervo partible se divide en: - mitad legitimaria para los legitimarios según las reglas de sucesión intestada: lo que a cada uno cupiere será su legítima rigurosa; - Una cuarta de libre disposición; - Una cuarta de mejoras para favorecer al cónyuge o a uno o más de los descendientes o ascendientes del causante, sean o no legitimarios.</a:t>
            </a:r>
            <a:endParaRPr lang="es-CL" dirty="0">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31840" y="4661068"/>
            <a:ext cx="2334970" cy="48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2525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TotalTime>
  <Words>1436</Words>
  <Application>Microsoft Office PowerPoint</Application>
  <PresentationFormat>Presentación en pantalla (16:9)</PresentationFormat>
  <Paragraphs>96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LA HERENCIA</vt:lpstr>
      <vt:lpstr>Presentación de PowerPoint</vt:lpstr>
      <vt:lpstr>CONCEPTO</vt:lpstr>
      <vt:lpstr>Presentación de PowerPoint</vt:lpstr>
      <vt:lpstr>Presentación de PowerPoint</vt:lpstr>
      <vt:lpstr>ASIGNATARIOS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Arturo Rojas Gula</dc:creator>
  <cp:lastModifiedBy>Jose Arturo Rojas Gula</cp:lastModifiedBy>
  <cp:revision>24</cp:revision>
  <dcterms:created xsi:type="dcterms:W3CDTF">2020-08-19T17:43:39Z</dcterms:created>
  <dcterms:modified xsi:type="dcterms:W3CDTF">2020-08-22T20:02:47Z</dcterms:modified>
</cp:coreProperties>
</file>