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365" r:id="rId3"/>
    <p:sldId id="308" r:id="rId4"/>
    <p:sldId id="336" r:id="rId5"/>
    <p:sldId id="329" r:id="rId6"/>
    <p:sldId id="331" r:id="rId7"/>
    <p:sldId id="330" r:id="rId8"/>
    <p:sldId id="332" r:id="rId9"/>
    <p:sldId id="333" r:id="rId10"/>
    <p:sldId id="334" r:id="rId11"/>
    <p:sldId id="335" r:id="rId12"/>
    <p:sldId id="345" r:id="rId13"/>
    <p:sldId id="346" r:id="rId14"/>
    <p:sldId id="364" r:id="rId15"/>
    <p:sldId id="337" r:id="rId16"/>
    <p:sldId id="338" r:id="rId17"/>
    <p:sldId id="339" r:id="rId18"/>
    <p:sldId id="340" r:id="rId19"/>
    <p:sldId id="341" r:id="rId20"/>
    <p:sldId id="343" r:id="rId21"/>
    <p:sldId id="344" r:id="rId22"/>
    <p:sldId id="348" r:id="rId23"/>
    <p:sldId id="350" r:id="rId24"/>
    <p:sldId id="349" r:id="rId25"/>
    <p:sldId id="342" r:id="rId26"/>
    <p:sldId id="351" r:id="rId27"/>
    <p:sldId id="352" r:id="rId28"/>
    <p:sldId id="353" r:id="rId29"/>
    <p:sldId id="354" r:id="rId30"/>
    <p:sldId id="355" r:id="rId31"/>
    <p:sldId id="363" r:id="rId32"/>
    <p:sldId id="356" r:id="rId33"/>
    <p:sldId id="357" r:id="rId34"/>
    <p:sldId id="358" r:id="rId35"/>
    <p:sldId id="359" r:id="rId36"/>
    <p:sldId id="360" r:id="rId37"/>
    <p:sldId id="361" r:id="rId38"/>
    <p:sldId id="366" r:id="rId39"/>
    <p:sldId id="362" r:id="rId40"/>
    <p:sldId id="367" r:id="rId41"/>
    <p:sldId id="368" r:id="rId42"/>
    <p:sldId id="369" r:id="rId43"/>
    <p:sldId id="370" r:id="rId44"/>
    <p:sldId id="371" r:id="rId45"/>
    <p:sldId id="372" r:id="rId46"/>
    <p:sldId id="373" r:id="rId47"/>
    <p:sldId id="375" r:id="rId48"/>
    <p:sldId id="378" r:id="rId49"/>
    <p:sldId id="374" r:id="rId50"/>
    <p:sldId id="376" r:id="rId51"/>
    <p:sldId id="377" r:id="rId52"/>
    <p:sldId id="379" r:id="rId53"/>
    <p:sldId id="380" r:id="rId54"/>
    <p:sldId id="381" r:id="rId55"/>
    <p:sldId id="382" r:id="rId56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0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DA27-89C5-42EE-8BFC-759B7FBE0706}" type="datetimeFigureOut">
              <a:rPr lang="es-CL" smtClean="0"/>
              <a:pPr/>
              <a:t>30-03-2017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23F8-74CE-4656-BE93-1F91A28159F7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DA27-89C5-42EE-8BFC-759B7FBE0706}" type="datetimeFigureOut">
              <a:rPr lang="es-CL" smtClean="0"/>
              <a:pPr/>
              <a:t>30-03-2017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23F8-74CE-4656-BE93-1F91A28159F7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DA27-89C5-42EE-8BFC-759B7FBE0706}" type="datetimeFigureOut">
              <a:rPr lang="es-CL" smtClean="0"/>
              <a:pPr/>
              <a:t>30-03-2017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23F8-74CE-4656-BE93-1F91A28159F7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DA27-89C5-42EE-8BFC-759B7FBE0706}" type="datetimeFigureOut">
              <a:rPr lang="es-CL" smtClean="0"/>
              <a:pPr/>
              <a:t>30-03-2017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23F8-74CE-4656-BE93-1F91A28159F7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DA27-89C5-42EE-8BFC-759B7FBE0706}" type="datetimeFigureOut">
              <a:rPr lang="es-CL" smtClean="0"/>
              <a:pPr/>
              <a:t>30-03-2017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23F8-74CE-4656-BE93-1F91A28159F7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DA27-89C5-42EE-8BFC-759B7FBE0706}" type="datetimeFigureOut">
              <a:rPr lang="es-CL" smtClean="0"/>
              <a:pPr/>
              <a:t>30-03-2017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23F8-74CE-4656-BE93-1F91A28159F7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DA27-89C5-42EE-8BFC-759B7FBE0706}" type="datetimeFigureOut">
              <a:rPr lang="es-CL" smtClean="0"/>
              <a:pPr/>
              <a:t>30-03-2017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23F8-74CE-4656-BE93-1F91A28159F7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DA27-89C5-42EE-8BFC-759B7FBE0706}" type="datetimeFigureOut">
              <a:rPr lang="es-CL" smtClean="0"/>
              <a:pPr/>
              <a:t>30-03-2017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23F8-74CE-4656-BE93-1F91A28159F7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DA27-89C5-42EE-8BFC-759B7FBE0706}" type="datetimeFigureOut">
              <a:rPr lang="es-CL" smtClean="0"/>
              <a:pPr/>
              <a:t>30-03-2017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23F8-74CE-4656-BE93-1F91A28159F7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DA27-89C5-42EE-8BFC-759B7FBE0706}" type="datetimeFigureOut">
              <a:rPr lang="es-CL" smtClean="0"/>
              <a:pPr/>
              <a:t>30-03-2017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23F8-74CE-4656-BE93-1F91A28159F7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DA27-89C5-42EE-8BFC-759B7FBE0706}" type="datetimeFigureOut">
              <a:rPr lang="es-CL" smtClean="0"/>
              <a:pPr/>
              <a:t>30-03-2017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23F8-74CE-4656-BE93-1F91A28159F7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8DA27-89C5-42EE-8BFC-759B7FBE0706}" type="datetimeFigureOut">
              <a:rPr lang="es-CL" smtClean="0"/>
              <a:pPr/>
              <a:t>30-03-2017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023F8-74CE-4656-BE93-1F91A28159F7}" type="slidenum">
              <a:rPr lang="es-CL" smtClean="0"/>
              <a:pPr/>
              <a:t>‹#›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rtada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720" y="2714620"/>
            <a:ext cx="66841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600" b="1" dirty="0" smtClean="0">
                <a:solidFill>
                  <a:schemeClr val="bg1"/>
                </a:solidFill>
              </a:rPr>
              <a:t>Marketing Digital para </a:t>
            </a:r>
            <a:r>
              <a:rPr lang="es-CL" sz="3600" b="1" dirty="0" smtClean="0">
                <a:solidFill>
                  <a:schemeClr val="bg1"/>
                </a:solidFill>
              </a:rPr>
              <a:t>Corredores</a:t>
            </a:r>
          </a:p>
          <a:p>
            <a:endParaRPr lang="es-CL" sz="3600" b="1" dirty="0" smtClean="0">
              <a:solidFill>
                <a:schemeClr val="bg1"/>
              </a:solidFill>
            </a:endParaRPr>
          </a:p>
          <a:p>
            <a:r>
              <a:rPr lang="es-CL" sz="3600" b="1" dirty="0" smtClean="0">
                <a:solidFill>
                  <a:schemeClr val="bg1"/>
                </a:solidFill>
              </a:rPr>
              <a:t>2ª Parte</a:t>
            </a:r>
            <a:endParaRPr lang="es-CL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221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La Primera Impresión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5707ffab2e00002d00950cb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86446" y="2392453"/>
            <a:ext cx="3357554" cy="44655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20" y="1571612"/>
            <a:ext cx="71342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dirty="0" smtClean="0"/>
              <a:t> “No importa su tamaño, deben entregar el mismo servicio de un grande”</a:t>
            </a:r>
          </a:p>
          <a:p>
            <a:pPr>
              <a:buFontTx/>
              <a:buChar char="-"/>
            </a:pPr>
            <a:r>
              <a:rPr lang="es-CL" dirty="0" smtClean="0"/>
              <a:t>Alimenta </a:t>
            </a:r>
            <a:r>
              <a:rPr lang="es-CL" dirty="0" smtClean="0"/>
              <a:t>el propósito que tengo en mente</a:t>
            </a:r>
          </a:p>
          <a:p>
            <a:pPr>
              <a:buFontTx/>
              <a:buChar char="-"/>
            </a:pPr>
            <a:r>
              <a:rPr lang="es-CL" dirty="0" smtClean="0"/>
              <a:t> El diseño simple invita a escanear</a:t>
            </a:r>
          </a:p>
          <a:p>
            <a:pPr>
              <a:buFontTx/>
              <a:buChar char="-"/>
            </a:pPr>
            <a:r>
              <a:rPr lang="es-CL" dirty="0" smtClean="0"/>
              <a:t> El contenido incita a permanecer</a:t>
            </a:r>
          </a:p>
          <a:p>
            <a:pPr>
              <a:buFontTx/>
              <a:buChar char="-"/>
            </a:pPr>
            <a:r>
              <a:rPr lang="es-CL" dirty="0" smtClean="0"/>
              <a:t> 50% de las web con 10 segundos de permanencia y 20% de rebote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2454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Combinación Cromática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c9a03ae873477ee6aaa55c9f67c99a2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2" y="1142984"/>
            <a:ext cx="5498295" cy="5715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2454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Combinación Cromática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web market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2714620"/>
            <a:ext cx="1857388" cy="18573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4613" y="3143248"/>
            <a:ext cx="5857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s-CL" dirty="0" smtClean="0"/>
              <a:t>Los Colores influyen en los sentimientos</a:t>
            </a:r>
          </a:p>
          <a:p>
            <a:pPr>
              <a:buFontTx/>
              <a:buChar char="-"/>
            </a:pPr>
            <a:r>
              <a:rPr lang="es-CL" dirty="0" smtClean="0"/>
              <a:t> Tomate en serio la psicología del color</a:t>
            </a:r>
          </a:p>
          <a:p>
            <a:pPr>
              <a:buFontTx/>
              <a:buChar char="-"/>
            </a:pPr>
            <a:r>
              <a:rPr lang="es-CL" dirty="0" smtClean="0"/>
              <a:t> Utiliza el blanco de fondo, el 70% del sitio debe estar de color blanco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266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Fotos y Gráficos Sitio Web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4414" y="2000240"/>
            <a:ext cx="65108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dirty="0" smtClean="0"/>
              <a:t>Relevantes a la página, no al sitio</a:t>
            </a:r>
          </a:p>
          <a:p>
            <a:pPr>
              <a:buFontTx/>
              <a:buChar char="-"/>
            </a:pPr>
            <a:r>
              <a:rPr lang="es-CL" dirty="0" smtClean="0"/>
              <a:t> Personas que transmiten sentimientos</a:t>
            </a:r>
          </a:p>
          <a:p>
            <a:pPr>
              <a:buFontTx/>
              <a:buChar char="-"/>
            </a:pPr>
            <a:r>
              <a:rPr lang="es-CL" dirty="0" smtClean="0"/>
              <a:t> Fotos que se sientan personales</a:t>
            </a:r>
          </a:p>
          <a:p>
            <a:pPr>
              <a:buFontTx/>
              <a:buChar char="-"/>
            </a:pPr>
            <a:r>
              <a:rPr lang="es-CL" dirty="0" smtClean="0"/>
              <a:t> Fotos de cada inmueble mas breve descripción y link a otra página</a:t>
            </a:r>
            <a:endParaRPr lang="es-CL" dirty="0"/>
          </a:p>
        </p:txBody>
      </p:sp>
      <p:pic>
        <p:nvPicPr>
          <p:cNvPr id="8" name="Picture 7" descr="news_propertypro_contrucc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4500570"/>
            <a:ext cx="2643206" cy="1982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news_propertypro_news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3696892"/>
            <a:ext cx="2500330" cy="1875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news_propertyprpo_stgo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4429132"/>
            <a:ext cx="2444739" cy="1833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266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Fotos y Gráficos Sitio Web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10" y="1643050"/>
            <a:ext cx="8038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dirty="0" smtClean="0"/>
              <a:t>Fotos Honestas, Reales pero de buena calidad</a:t>
            </a:r>
            <a:endParaRPr lang="es-CL" dirty="0" smtClean="0"/>
          </a:p>
          <a:p>
            <a:pPr>
              <a:buFontTx/>
              <a:buChar char="-"/>
            </a:pPr>
            <a:r>
              <a:rPr lang="es-CL" dirty="0" smtClean="0"/>
              <a:t> </a:t>
            </a:r>
            <a:r>
              <a:rPr lang="es-CL" dirty="0" smtClean="0"/>
              <a:t>www.freeimages.com</a:t>
            </a:r>
            <a:endParaRPr lang="es-CL" dirty="0" smtClean="0"/>
          </a:p>
          <a:p>
            <a:pPr>
              <a:buFontTx/>
              <a:buChar char="-"/>
            </a:pPr>
            <a:r>
              <a:rPr lang="es-CL" dirty="0" smtClean="0"/>
              <a:t> </a:t>
            </a:r>
            <a:r>
              <a:rPr lang="es-CL" dirty="0" smtClean="0"/>
              <a:t>No hay nada mas desalentador que fotos irreales deshonestas, eso atentará con tu</a:t>
            </a:r>
          </a:p>
          <a:p>
            <a:r>
              <a:rPr lang="es-CL" dirty="0" smtClean="0"/>
              <a:t>Credibilidad.</a:t>
            </a:r>
            <a:endParaRPr lang="es-CL" dirty="0"/>
          </a:p>
        </p:txBody>
      </p:sp>
      <p:pic>
        <p:nvPicPr>
          <p:cNvPr id="11" name="Picture 10" descr="img_002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4" y="2714620"/>
            <a:ext cx="5214942" cy="3911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2067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Tipología de la letra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0859839eeaf9ced0fa8e92b67218d3bc_chino-no-veo-n-by-no-veo-memes_512-28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4000504"/>
            <a:ext cx="4370554" cy="2466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28596" y="2000240"/>
            <a:ext cx="40286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dirty="0" smtClean="0"/>
              <a:t>Se asocian a una sensación en particular</a:t>
            </a:r>
          </a:p>
          <a:p>
            <a:pPr>
              <a:buFontTx/>
              <a:buChar char="-"/>
            </a:pPr>
            <a:r>
              <a:rPr lang="es-CL" dirty="0" smtClean="0"/>
              <a:t> Fáciles de Leer Online </a:t>
            </a:r>
          </a:p>
          <a:p>
            <a:pPr>
              <a:buFontTx/>
              <a:buChar char="-"/>
            </a:pPr>
            <a:r>
              <a:rPr lang="es-CL" dirty="0" smtClean="0"/>
              <a:t> Solo 2 tipografías de letra por página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pic>
        <p:nvPicPr>
          <p:cNvPr id="4" name="Picture 3" descr="disenar-pagina-web-gratis-420x38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2714620"/>
            <a:ext cx="4000500" cy="3705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910" y="2071678"/>
            <a:ext cx="35864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dirty="0" smtClean="0"/>
              <a:t>Mejor 10 que 15, Mejor 8 que 10</a:t>
            </a:r>
          </a:p>
          <a:p>
            <a:pPr>
              <a:buFontTx/>
              <a:buChar char="-"/>
            </a:pPr>
            <a:r>
              <a:rPr lang="es-CL" dirty="0" smtClean="0"/>
              <a:t> Vender tu Servicio Inmobiliario</a:t>
            </a:r>
          </a:p>
          <a:p>
            <a:pPr>
              <a:buFontTx/>
              <a:buChar char="-"/>
            </a:pPr>
            <a:r>
              <a:rPr lang="es-CL" dirty="0" smtClean="0"/>
              <a:t> Da al Visitante lo que quiere.</a:t>
            </a:r>
          </a:p>
          <a:p>
            <a:pPr>
              <a:buFontTx/>
              <a:buChar char="-"/>
            </a:pPr>
            <a:r>
              <a:rPr lang="es-CL" dirty="0" smtClean="0"/>
              <a:t> General Solicitudes de Información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428596" y="428604"/>
            <a:ext cx="358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Cuantas páginas debe tener mi sitio</a:t>
            </a:r>
            <a:endParaRPr lang="es-C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308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Links Externos y Links Internos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1928802"/>
            <a:ext cx="823437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dirty="0" smtClean="0"/>
              <a:t> Importantes para tu SEO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Usuario: Páginas Interconectadas desde el texto = Mayor Fluidez = Más Permanencia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Buscadores: Mas Importancia para tu web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Un Link en cada pagina a tu formulario (“Pídeme Información, Pídeme Información”)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Cuidado con Link Externos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Mejor Link Internos que Externos</a:t>
            </a:r>
          </a:p>
          <a:p>
            <a:endParaRPr lang="es-CL" dirty="0"/>
          </a:p>
        </p:txBody>
      </p:sp>
      <p:pic>
        <p:nvPicPr>
          <p:cNvPr id="6" name="Picture 5" descr="Doozy+Labs+SEO+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074" y="4000504"/>
            <a:ext cx="24384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Los Medios Sociales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Doozy+Labs+Social+Media+Marketing+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950" y="4143380"/>
            <a:ext cx="2340869" cy="2340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5786" y="2428868"/>
            <a:ext cx="36562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dirty="0" smtClean="0"/>
              <a:t>Los Links Externos que Importan</a:t>
            </a:r>
          </a:p>
          <a:p>
            <a:pPr>
              <a:buFontTx/>
              <a:buChar char="-"/>
            </a:pPr>
            <a:r>
              <a:rPr lang="es-CL" dirty="0" smtClean="0"/>
              <a:t> Iconos con Llamada a la Acción</a:t>
            </a:r>
          </a:p>
          <a:p>
            <a:pPr>
              <a:buFontTx/>
              <a:buChar char="-"/>
            </a:pPr>
            <a:r>
              <a:rPr lang="es-CL" dirty="0" smtClean="0"/>
              <a:t> Visibles y bien Diseñados</a:t>
            </a:r>
          </a:p>
          <a:p>
            <a:pPr>
              <a:buFontTx/>
              <a:buChar char="-"/>
            </a:pPr>
            <a:r>
              <a:rPr lang="es-CL" dirty="0" smtClean="0"/>
              <a:t> Incentivar el Compartir Información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1873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Tiempos de Carga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15013098-a-skeleton-getting-a-headache-from-paying-bill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3050220"/>
            <a:ext cx="4786314" cy="38077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034" y="1928802"/>
            <a:ext cx="31241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dirty="0" smtClean="0"/>
              <a:t>Un problema Frecuente</a:t>
            </a:r>
          </a:p>
          <a:p>
            <a:pPr>
              <a:buFontTx/>
              <a:buChar char="-"/>
            </a:pPr>
            <a:r>
              <a:rPr lang="es-CL" dirty="0" smtClean="0"/>
              <a:t> Influye en Tu posicionamiento</a:t>
            </a:r>
          </a:p>
          <a:p>
            <a:pPr>
              <a:buFontTx/>
              <a:buChar char="-"/>
            </a:pPr>
            <a:r>
              <a:rPr lang="es-CL" dirty="0" smtClean="0"/>
              <a:t> Usa “</a:t>
            </a:r>
            <a:r>
              <a:rPr lang="es-CL" dirty="0" err="1" smtClean="0"/>
              <a:t>Pagespeed</a:t>
            </a:r>
            <a:r>
              <a:rPr lang="es-CL" dirty="0" smtClean="0"/>
              <a:t> </a:t>
            </a:r>
            <a:r>
              <a:rPr lang="es-CL" dirty="0" err="1" smtClean="0"/>
              <a:t>Insights</a:t>
            </a:r>
            <a:r>
              <a:rPr lang="es-CL" dirty="0" smtClean="0"/>
              <a:t>”</a:t>
            </a:r>
          </a:p>
          <a:p>
            <a:pPr>
              <a:buFontTx/>
              <a:buChar char="-"/>
            </a:pPr>
            <a:r>
              <a:rPr lang="es-CL" dirty="0" smtClean="0"/>
              <a:t> A Google le Importa Mucho.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158" y="428604"/>
            <a:ext cx="371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Espero que  disfruten, aunque cueste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giphy (1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2500306"/>
            <a:ext cx="3571900" cy="2678925"/>
          </a:xfrm>
          <a:prstGeom prst="rect">
            <a:avLst/>
          </a:prstGeom>
        </p:spPr>
      </p:pic>
      <p:pic>
        <p:nvPicPr>
          <p:cNvPr id="12" name="Picture 11" descr="giphy (2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8" y="2500306"/>
            <a:ext cx="2974023" cy="27955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57290" y="1785926"/>
            <a:ext cx="125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Expectativa</a:t>
            </a:r>
            <a:endParaRPr lang="es-CL" dirty="0"/>
          </a:p>
        </p:txBody>
      </p:sp>
      <p:sp>
        <p:nvSpPr>
          <p:cNvPr id="14" name="TextBox 13"/>
          <p:cNvSpPr txBox="1"/>
          <p:nvPr/>
        </p:nvSpPr>
        <p:spPr>
          <a:xfrm>
            <a:off x="6143636" y="1857364"/>
            <a:ext cx="991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Realidad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317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Haz un Mapa de tu Página Web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sitema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6964" y="3929042"/>
            <a:ext cx="5207036" cy="2928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20" y="1785926"/>
            <a:ext cx="661546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dirty="0" smtClean="0"/>
              <a:t>Para ti y los buscadores</a:t>
            </a:r>
          </a:p>
          <a:p>
            <a:pPr>
              <a:buFontTx/>
              <a:buChar char="-"/>
            </a:pPr>
            <a:r>
              <a:rPr lang="es-CL" dirty="0" smtClean="0"/>
              <a:t> Ayuda en el diseño y los contenidos apropiados</a:t>
            </a:r>
          </a:p>
          <a:p>
            <a:pPr>
              <a:buFontTx/>
              <a:buChar char="-"/>
            </a:pPr>
            <a:r>
              <a:rPr lang="es-CL" dirty="0" smtClean="0"/>
              <a:t> Ayuda a establecer tus objetivos</a:t>
            </a:r>
          </a:p>
          <a:p>
            <a:pPr>
              <a:buFontTx/>
              <a:buChar char="-"/>
            </a:pPr>
            <a:r>
              <a:rPr lang="es-CL" dirty="0" smtClean="0"/>
              <a:t> Evita contenido </a:t>
            </a:r>
            <a:r>
              <a:rPr lang="es-CL" dirty="0" smtClean="0"/>
              <a:t>duplicado</a:t>
            </a:r>
            <a:endParaRPr lang="es-CL" dirty="0" smtClean="0"/>
          </a:p>
          <a:p>
            <a:pPr>
              <a:buFontTx/>
              <a:buChar char="-"/>
            </a:pPr>
            <a:r>
              <a:rPr lang="es-CL" dirty="0" smtClean="0"/>
              <a:t> Ayuda a aumentar el tiempo de permanencia y reducir % de rebote</a:t>
            </a:r>
          </a:p>
          <a:p>
            <a:pPr>
              <a:buFontTx/>
              <a:buChar char="-"/>
            </a:pPr>
            <a:r>
              <a:rPr lang="es-CL" dirty="0" smtClean="0"/>
              <a:t> Ayuda a disminuir el n° de </a:t>
            </a:r>
            <a:r>
              <a:rPr lang="es-CL" dirty="0" err="1" smtClean="0"/>
              <a:t>Clicks</a:t>
            </a:r>
            <a:endParaRPr lang="es-CL" dirty="0" smtClean="0"/>
          </a:p>
          <a:p>
            <a:r>
              <a:rPr lang="es-CL" dirty="0" smtClean="0"/>
              <a:t> 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pic>
        <p:nvPicPr>
          <p:cNvPr id="4" name="Picture 3" descr="mapa_we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" y="1633537"/>
            <a:ext cx="7877175" cy="3590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596" y="428604"/>
            <a:ext cx="2451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Consideraciones Finales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8860" y="1714488"/>
            <a:ext cx="38241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sz="1400" dirty="0" smtClean="0"/>
              <a:t>Diseña considerando el teléfono móvil</a:t>
            </a:r>
          </a:p>
          <a:p>
            <a:pPr>
              <a:buFontTx/>
              <a:buChar char="-"/>
            </a:pPr>
            <a:r>
              <a:rPr lang="es-CL" sz="1400" dirty="0" smtClean="0"/>
              <a:t>Una obviedad? No lo creas</a:t>
            </a:r>
          </a:p>
          <a:p>
            <a:pPr>
              <a:buFontTx/>
              <a:buChar char="-"/>
            </a:pPr>
            <a:r>
              <a:rPr lang="es-CL" sz="1400" dirty="0" smtClean="0"/>
              <a:t> Pocos </a:t>
            </a:r>
            <a:r>
              <a:rPr lang="es-CL" sz="1400" dirty="0" err="1" smtClean="0"/>
              <a:t>Cliks</a:t>
            </a:r>
            <a:r>
              <a:rPr lang="es-CL" sz="1400" dirty="0" smtClean="0"/>
              <a:t> </a:t>
            </a:r>
            <a:r>
              <a:rPr lang="es-CL" sz="1400" dirty="0" smtClean="0"/>
              <a:t>para llegar a la información deseada</a:t>
            </a:r>
          </a:p>
          <a:p>
            <a:pPr>
              <a:buFontTx/>
              <a:buChar char="-"/>
            </a:pPr>
            <a:r>
              <a:rPr lang="es-CL" sz="1400" dirty="0" smtClean="0"/>
              <a:t> Google te penaliza si no eres compatible.</a:t>
            </a:r>
            <a:endParaRPr lang="es-CL" sz="1400" dirty="0"/>
          </a:p>
        </p:txBody>
      </p:sp>
      <p:pic>
        <p:nvPicPr>
          <p:cNvPr id="7" name="Picture 6" descr="ppki_59742iaf207caa0a2375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1285860"/>
            <a:ext cx="1643074" cy="1643074"/>
          </a:xfrm>
          <a:prstGeom prst="rect">
            <a:avLst/>
          </a:prstGeom>
        </p:spPr>
      </p:pic>
      <p:pic>
        <p:nvPicPr>
          <p:cNvPr id="8" name="Picture 7" descr="businesswoman-female-icon-1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3214686"/>
            <a:ext cx="1428760" cy="14287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28860" y="3786190"/>
            <a:ext cx="36841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sz="1400" dirty="0" smtClean="0"/>
              <a:t>Diseña tu sitio pensando en las mujeres</a:t>
            </a:r>
          </a:p>
          <a:p>
            <a:pPr>
              <a:buFontTx/>
              <a:buChar char="-"/>
            </a:pPr>
            <a:r>
              <a:rPr lang="es-CL" sz="1400" dirty="0" smtClean="0"/>
              <a:t>Se fijan en los detalles</a:t>
            </a:r>
          </a:p>
          <a:p>
            <a:pPr>
              <a:buFontTx/>
              <a:buChar char="-"/>
            </a:pPr>
            <a:r>
              <a:rPr lang="es-CL" sz="1400" dirty="0" smtClean="0"/>
              <a:t> Descripciones que apelen a valores femeninos </a:t>
            </a:r>
          </a:p>
          <a:p>
            <a:pPr>
              <a:buFontTx/>
              <a:buChar char="-"/>
            </a:pPr>
            <a:r>
              <a:rPr lang="es-CL" sz="1400" dirty="0" smtClean="0"/>
              <a:t>  Estabilidad y Seguridad</a:t>
            </a:r>
            <a:endParaRPr lang="es-CL" sz="1400" dirty="0"/>
          </a:p>
        </p:txBody>
      </p:sp>
      <p:pic>
        <p:nvPicPr>
          <p:cNvPr id="10" name="Picture 9" descr="blue-eye-icon-1768404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10" y="5214950"/>
            <a:ext cx="1428760" cy="1160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71736" y="5214950"/>
            <a:ext cx="28009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sz="1400" dirty="0" smtClean="0"/>
              <a:t>Diseña pensando en la F</a:t>
            </a:r>
          </a:p>
          <a:p>
            <a:pPr>
              <a:buFontTx/>
              <a:buChar char="-"/>
            </a:pPr>
            <a:r>
              <a:rPr lang="es-CL" sz="1400" dirty="0" smtClean="0"/>
              <a:t> Titular, parte Superior Izquierda</a:t>
            </a:r>
          </a:p>
          <a:p>
            <a:pPr>
              <a:buFontTx/>
              <a:buChar char="-"/>
            </a:pPr>
            <a:r>
              <a:rPr lang="es-CL" sz="1400" dirty="0" smtClean="0"/>
              <a:t> Línea Central para Fotos y Videos</a:t>
            </a:r>
          </a:p>
          <a:p>
            <a:pPr>
              <a:buFontTx/>
              <a:buChar char="-"/>
            </a:pPr>
            <a:r>
              <a:rPr lang="es-CL" sz="1400" dirty="0" smtClean="0"/>
              <a:t>  Incrementa un 70% las Solicitudes</a:t>
            </a:r>
            <a:endParaRPr lang="es-C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596" y="428604"/>
            <a:ext cx="25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Diseñar pensando en la F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13" name="Picture 12" descr="images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88" y="4572008"/>
            <a:ext cx="2466975" cy="1847850"/>
          </a:xfrm>
          <a:prstGeom prst="rect">
            <a:avLst/>
          </a:prstGeom>
        </p:spPr>
      </p:pic>
      <p:pic>
        <p:nvPicPr>
          <p:cNvPr id="14" name="Picture 13" descr="9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1571612"/>
            <a:ext cx="5930640" cy="485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¿Cómo funciona?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16" name="Picture 15" descr="1f686480b6b7e0fc0d500d336feef25e_i-dont-know-girl-meme-husband-idk-girl-meme_540-40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1500174"/>
            <a:ext cx="6858000" cy="5118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5006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Lógica de los servidores y Alojamiento Página Web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arrow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714620"/>
            <a:ext cx="1285884" cy="1285884"/>
          </a:xfrm>
          <a:prstGeom prst="rect">
            <a:avLst/>
          </a:prstGeom>
        </p:spPr>
      </p:pic>
      <p:pic>
        <p:nvPicPr>
          <p:cNvPr id="6" name="Picture 5" descr="laptop-sketch-vector_318-101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2857496"/>
            <a:ext cx="1214446" cy="1214446"/>
          </a:xfrm>
          <a:prstGeom prst="rect">
            <a:avLst/>
          </a:prstGeom>
        </p:spPr>
      </p:pic>
      <p:pic>
        <p:nvPicPr>
          <p:cNvPr id="8" name="Picture 7" descr="SERVER_NOT_FOUND-5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08" y="2786058"/>
            <a:ext cx="1214446" cy="1214446"/>
          </a:xfrm>
          <a:prstGeom prst="rect">
            <a:avLst/>
          </a:prstGeom>
        </p:spPr>
      </p:pic>
      <p:pic>
        <p:nvPicPr>
          <p:cNvPr id="9" name="Picture 8" descr="depositphotos_97003086-stock-illustration-person-using-comput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008" y="2786058"/>
            <a:ext cx="1285884" cy="1285884"/>
          </a:xfrm>
          <a:prstGeom prst="rect">
            <a:avLst/>
          </a:prstGeom>
        </p:spPr>
      </p:pic>
      <p:pic>
        <p:nvPicPr>
          <p:cNvPr id="10" name="Picture 9" descr="Cloud_Computing-51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9520" y="2714620"/>
            <a:ext cx="1428760" cy="1428760"/>
          </a:xfrm>
          <a:prstGeom prst="rect">
            <a:avLst/>
          </a:prstGeom>
        </p:spPr>
      </p:pic>
      <p:sp>
        <p:nvSpPr>
          <p:cNvPr id="11" name="Curved Up Arrow 10"/>
          <p:cNvSpPr/>
          <p:nvPr/>
        </p:nvSpPr>
        <p:spPr>
          <a:xfrm>
            <a:off x="6429388" y="4286256"/>
            <a:ext cx="1785950" cy="71438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2" name="Curved Down Arrow 11"/>
          <p:cNvSpPr/>
          <p:nvPr/>
        </p:nvSpPr>
        <p:spPr>
          <a:xfrm flipH="1">
            <a:off x="6286512" y="1928802"/>
            <a:ext cx="1785950" cy="7143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72198" y="5286388"/>
            <a:ext cx="2797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 smtClean="0"/>
              <a:t>1.- El usuario realiza la </a:t>
            </a:r>
            <a:r>
              <a:rPr lang="es-CL" sz="1400" dirty="0" err="1" smtClean="0"/>
              <a:t>busqueda</a:t>
            </a:r>
            <a:r>
              <a:rPr lang="es-CL" sz="1400" dirty="0" smtClean="0"/>
              <a:t> de</a:t>
            </a:r>
          </a:p>
          <a:p>
            <a:r>
              <a:rPr lang="es-CL" sz="1400" dirty="0" smtClean="0"/>
              <a:t>La página</a:t>
            </a:r>
            <a:endParaRPr lang="es-CL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500694" y="1285860"/>
            <a:ext cx="3417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 smtClean="0"/>
              <a:t>2.- El usuario descarga la página del servidor</a:t>
            </a:r>
          </a:p>
          <a:p>
            <a:r>
              <a:rPr lang="es-CL" sz="1400" dirty="0" smtClean="0"/>
              <a:t>Para que pueda visualizarse.</a:t>
            </a:r>
            <a:endParaRPr lang="es-CL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14282" y="4286256"/>
            <a:ext cx="1643074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 dirty="0" smtClean="0"/>
              <a:t>Registro de dominio en </a:t>
            </a:r>
          </a:p>
          <a:p>
            <a:r>
              <a:rPr lang="es-CL" sz="1050" dirty="0" smtClean="0"/>
              <a:t>NIC Chile para dominios .</a:t>
            </a:r>
            <a:r>
              <a:rPr lang="es-CL" sz="1050" dirty="0" err="1" smtClean="0"/>
              <a:t>cl</a:t>
            </a:r>
            <a:endParaRPr lang="es-CL" sz="1050" dirty="0" smtClean="0"/>
          </a:p>
          <a:p>
            <a:r>
              <a:rPr lang="es-CL" sz="1050" dirty="0" smtClean="0"/>
              <a:t>O NIC.COM para dominios .com.</a:t>
            </a:r>
          </a:p>
          <a:p>
            <a:endParaRPr lang="es-CL" sz="1050" dirty="0" smtClean="0"/>
          </a:p>
          <a:p>
            <a:r>
              <a:rPr lang="es-CL" sz="1050" dirty="0" smtClean="0"/>
              <a:t>Solo Garantiza el dominio o dirección web</a:t>
            </a:r>
            <a:endParaRPr lang="es-CL" sz="1050" dirty="0"/>
          </a:p>
        </p:txBody>
      </p:sp>
      <p:sp>
        <p:nvSpPr>
          <p:cNvPr id="16" name="TextBox 15"/>
          <p:cNvSpPr txBox="1"/>
          <p:nvPr/>
        </p:nvSpPr>
        <p:spPr>
          <a:xfrm>
            <a:off x="2000232" y="4357694"/>
            <a:ext cx="164307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 dirty="0" smtClean="0"/>
              <a:t>El Servidor permite alojar la pagina y que sea visible por todo el mundo.</a:t>
            </a:r>
            <a:endParaRPr lang="es-CL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pic>
        <p:nvPicPr>
          <p:cNvPr id="17" name="Picture 16" descr="55bbb9bb544b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0" y="2428868"/>
            <a:ext cx="3368866" cy="2000264"/>
          </a:xfrm>
          <a:prstGeom prst="rect">
            <a:avLst/>
          </a:prstGeom>
        </p:spPr>
      </p:pic>
      <p:pic>
        <p:nvPicPr>
          <p:cNvPr id="18" name="Picture 17" descr="arrow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52" y="2285992"/>
            <a:ext cx="2000264" cy="20002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8596" y="428604"/>
            <a:ext cx="565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¿Tener un sitio web es lo mismo que registrar una marca?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2910" y="4572008"/>
            <a:ext cx="3108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 smtClean="0"/>
              <a:t>La dirección o sitio web, no es</a:t>
            </a:r>
          </a:p>
          <a:p>
            <a:r>
              <a:rPr lang="es-CL" sz="1400" dirty="0" smtClean="0"/>
              <a:t>Sinónimo de tener una marca registrada</a:t>
            </a:r>
            <a:endParaRPr lang="es-CL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643570" y="4572008"/>
            <a:ext cx="30718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smtClean="0"/>
              <a:t>Es un símbolo único o una palabra usada para representar el negocio o sus productos. Una vez registrada, el mismo símbolo o serie de palabras no puede ser usada por otra </a:t>
            </a:r>
            <a:r>
              <a:rPr lang="es-CL" sz="1400" dirty="0" smtClean="0"/>
              <a:t>organización.</a:t>
            </a:r>
            <a:endParaRPr lang="es-C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8596" y="428604"/>
            <a:ext cx="4192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¿Cómo subo o bajo posiciones de Google?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google searc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571612"/>
            <a:ext cx="4767275" cy="47672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14942" y="1357298"/>
            <a:ext cx="332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/>
              <a:t>MI PÁGINA SUBE DE POSICIONES</a:t>
            </a:r>
            <a:endParaRPr lang="es-CL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86380" y="5929330"/>
            <a:ext cx="3301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/>
              <a:t>MI PÁGINA BAJA DE POSICIONES</a:t>
            </a:r>
            <a:endParaRPr lang="es-CL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143504" y="2786058"/>
            <a:ext cx="37561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sz="1200" dirty="0" smtClean="0"/>
              <a:t>Cuando tiene un alto nivel de calidad</a:t>
            </a:r>
          </a:p>
          <a:p>
            <a:pPr>
              <a:buFontTx/>
              <a:buChar char="-"/>
            </a:pPr>
            <a:r>
              <a:rPr lang="es-CL" sz="1200" dirty="0" smtClean="0"/>
              <a:t> </a:t>
            </a:r>
            <a:r>
              <a:rPr lang="es-CL" sz="1200" dirty="0" smtClean="0"/>
              <a:t>Cuando esta armada de forma ordenada</a:t>
            </a:r>
          </a:p>
          <a:p>
            <a:pPr>
              <a:buFontTx/>
              <a:buChar char="-"/>
            </a:pPr>
            <a:r>
              <a:rPr lang="es-CL" sz="1200" dirty="0" smtClean="0"/>
              <a:t> </a:t>
            </a:r>
            <a:r>
              <a:rPr lang="es-CL" sz="1200" dirty="0" smtClean="0"/>
              <a:t>Cuando tiene visitas recurrentes</a:t>
            </a:r>
          </a:p>
          <a:p>
            <a:pPr>
              <a:buFontTx/>
              <a:buChar char="-"/>
            </a:pPr>
            <a:r>
              <a:rPr lang="es-CL" sz="1200" dirty="0" smtClean="0"/>
              <a:t> </a:t>
            </a:r>
            <a:r>
              <a:rPr lang="es-CL" sz="1200" dirty="0" smtClean="0"/>
              <a:t>Cuando esas visitas tienen un alto nivel de permanencia</a:t>
            </a:r>
          </a:p>
          <a:p>
            <a:pPr>
              <a:buFontTx/>
              <a:buChar char="-"/>
            </a:pPr>
            <a:r>
              <a:rPr lang="es-CL" sz="1200" dirty="0" smtClean="0"/>
              <a:t> </a:t>
            </a:r>
            <a:r>
              <a:rPr lang="es-CL" sz="1200" dirty="0" smtClean="0"/>
              <a:t>Cuando hay contenido permanente</a:t>
            </a:r>
            <a:endParaRPr lang="es-CL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214942" y="4214818"/>
            <a:ext cx="26150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sz="1200" dirty="0" smtClean="0"/>
              <a:t>Cuando pesa mucho</a:t>
            </a:r>
          </a:p>
          <a:p>
            <a:pPr>
              <a:buFontTx/>
              <a:buChar char="-"/>
            </a:pPr>
            <a:r>
              <a:rPr lang="es-CL" sz="1200" dirty="0" smtClean="0"/>
              <a:t> </a:t>
            </a:r>
            <a:r>
              <a:rPr lang="es-CL" sz="1200" dirty="0" smtClean="0"/>
              <a:t>Cuando tiene un alto tiempo de carga</a:t>
            </a:r>
          </a:p>
          <a:p>
            <a:pPr>
              <a:buFontTx/>
              <a:buChar char="-"/>
            </a:pPr>
            <a:r>
              <a:rPr lang="es-CL" sz="1200" dirty="0" smtClean="0"/>
              <a:t> </a:t>
            </a:r>
            <a:r>
              <a:rPr lang="es-CL" sz="1200" dirty="0" smtClean="0"/>
              <a:t>Cuando tengo contenido duplicado</a:t>
            </a:r>
          </a:p>
          <a:p>
            <a:pPr>
              <a:buFontTx/>
              <a:buChar char="-"/>
            </a:pPr>
            <a:r>
              <a:rPr lang="es-CL" sz="1200" dirty="0" smtClean="0"/>
              <a:t> </a:t>
            </a:r>
            <a:r>
              <a:rPr lang="es-CL" sz="1200" dirty="0" smtClean="0"/>
              <a:t>Cuando tengo poco trafico</a:t>
            </a:r>
          </a:p>
          <a:p>
            <a:pPr>
              <a:buFontTx/>
              <a:buChar char="-"/>
            </a:pPr>
            <a:r>
              <a:rPr lang="es-CL" sz="1200" dirty="0" smtClean="0"/>
              <a:t> </a:t>
            </a:r>
            <a:r>
              <a:rPr lang="es-CL" sz="1200" dirty="0" smtClean="0"/>
              <a:t>Cuando es poco relevante</a:t>
            </a:r>
            <a:endParaRPr lang="es-C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8596" y="428604"/>
            <a:ext cx="4192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¿Cómo subo o bajo posiciones de Google?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15" name="Picture 14" descr="SEO-SE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643050"/>
            <a:ext cx="8432767" cy="4235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pic>
        <p:nvPicPr>
          <p:cNvPr id="5" name="Picture 4" descr="bdf34f267901ce7f3f4a4c2abe47a9ae9671f6d3e848ab7d64536a65253f33b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394" y="1785926"/>
            <a:ext cx="7026688" cy="428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357686" y="2285992"/>
            <a:ext cx="21044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5400" b="1" dirty="0" smtClean="0"/>
              <a:t>¿SEO ?</a:t>
            </a:r>
            <a:endParaRPr lang="es-CL" sz="5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29190" y="3143248"/>
            <a:ext cx="27334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200" b="1" dirty="0" smtClean="0"/>
              <a:t>¿SEM?</a:t>
            </a:r>
            <a:endParaRPr lang="es-CL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pic>
        <p:nvPicPr>
          <p:cNvPr id="5" name="Picture 4" descr="Doozy+Labs+Email+Marketing+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1571612"/>
            <a:ext cx="1857389" cy="1857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6116" y="1785926"/>
            <a:ext cx="34477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Hablamos de qué </a:t>
            </a:r>
            <a:r>
              <a:rPr lang="es-CL" b="1" dirty="0" smtClean="0"/>
              <a:t>NO</a:t>
            </a:r>
            <a:r>
              <a:rPr lang="es-CL" dirty="0" smtClean="0"/>
              <a:t> es Marketing</a:t>
            </a:r>
          </a:p>
          <a:p>
            <a:r>
              <a:rPr lang="es-CL" b="1" dirty="0" smtClean="0"/>
              <a:t>No</a:t>
            </a:r>
            <a:r>
              <a:rPr lang="es-CL" dirty="0" smtClean="0"/>
              <a:t> es Venta</a:t>
            </a:r>
          </a:p>
          <a:p>
            <a:r>
              <a:rPr lang="es-CL" b="1" dirty="0" smtClean="0"/>
              <a:t>No</a:t>
            </a:r>
            <a:r>
              <a:rPr lang="es-CL" dirty="0" smtClean="0"/>
              <a:t> es Diseño</a:t>
            </a:r>
          </a:p>
          <a:p>
            <a:r>
              <a:rPr lang="es-CL" b="1" dirty="0" smtClean="0"/>
              <a:t>No</a:t>
            </a:r>
            <a:r>
              <a:rPr lang="es-CL" dirty="0" smtClean="0"/>
              <a:t> es Publicidad</a:t>
            </a:r>
          </a:p>
          <a:p>
            <a:r>
              <a:rPr lang="es-CL" b="1" dirty="0" smtClean="0"/>
              <a:t>No</a:t>
            </a:r>
            <a:r>
              <a:rPr lang="es-CL" dirty="0" smtClean="0"/>
              <a:t> es Promoción</a:t>
            </a:r>
            <a:endParaRPr lang="es-CL" dirty="0"/>
          </a:p>
        </p:txBody>
      </p:sp>
      <p:pic>
        <p:nvPicPr>
          <p:cNvPr id="7" name="Picture 6" descr="web marketi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2" y="4000504"/>
            <a:ext cx="1857364" cy="18573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8992" y="4857760"/>
            <a:ext cx="4369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Marketing es:</a:t>
            </a:r>
          </a:p>
          <a:p>
            <a:r>
              <a:rPr lang="es-CL" dirty="0" smtClean="0"/>
              <a:t>Comprender </a:t>
            </a:r>
            <a:r>
              <a:rPr lang="es-CL" dirty="0" smtClean="0"/>
              <a:t>– Analizar – Planificar - Ejecutar</a:t>
            </a:r>
            <a:endParaRPr lang="es-CL" dirty="0"/>
          </a:p>
        </p:txBody>
      </p:sp>
      <p:sp>
        <p:nvSpPr>
          <p:cNvPr id="10" name="TextBox 9"/>
          <p:cNvSpPr txBox="1"/>
          <p:nvPr/>
        </p:nvSpPr>
        <p:spPr>
          <a:xfrm>
            <a:off x="571472" y="357166"/>
            <a:ext cx="2469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Hablamos de Marketing</a:t>
            </a:r>
            <a:endParaRPr lang="es-C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pic>
        <p:nvPicPr>
          <p:cNvPr id="4" name="Picture 3" descr="1j9mu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1571612"/>
            <a:ext cx="6565801" cy="4286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472" y="6143644"/>
            <a:ext cx="8062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SIMPLE: </a:t>
            </a:r>
            <a:r>
              <a:rPr lang="es-CL" b="1" dirty="0" smtClean="0"/>
              <a:t>SEO</a:t>
            </a:r>
            <a:r>
              <a:rPr lang="es-CL" dirty="0" smtClean="0"/>
              <a:t> ES POSICIONAMIENTO ORGANICO </a:t>
            </a:r>
            <a:r>
              <a:rPr lang="es-CL" b="1" dirty="0" smtClean="0"/>
              <a:t>SEM</a:t>
            </a:r>
            <a:r>
              <a:rPr lang="es-CL" dirty="0" smtClean="0"/>
              <a:t> ES POSICIONAMIENTO PAGADO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596" y="428604"/>
            <a:ext cx="3621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Composición de tu Estrategia Digital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Doozy+Labs+Social+Media+Marketing+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000372"/>
            <a:ext cx="1357322" cy="1357322"/>
          </a:xfrm>
          <a:prstGeom prst="rect">
            <a:avLst/>
          </a:prstGeom>
        </p:spPr>
      </p:pic>
      <p:pic>
        <p:nvPicPr>
          <p:cNvPr id="8" name="Picture 7" descr="Doozy+Labs+SEO+Ic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3071810"/>
            <a:ext cx="1357322" cy="1357322"/>
          </a:xfrm>
          <a:prstGeom prst="rect">
            <a:avLst/>
          </a:prstGeom>
        </p:spPr>
      </p:pic>
      <p:pic>
        <p:nvPicPr>
          <p:cNvPr id="9" name="Picture 8" descr="icon-leadershi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54" y="1357298"/>
            <a:ext cx="1500198" cy="1500198"/>
          </a:xfrm>
          <a:prstGeom prst="rect">
            <a:avLst/>
          </a:prstGeom>
        </p:spPr>
      </p:pic>
      <p:pic>
        <p:nvPicPr>
          <p:cNvPr id="10" name="Picture 9" descr="icon-marketin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68" y="4572008"/>
            <a:ext cx="1428760" cy="14287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0628" y="2071678"/>
            <a:ext cx="2807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 smtClean="0"/>
              <a:t>Pagina Web</a:t>
            </a:r>
            <a:r>
              <a:rPr lang="es-CL" sz="1400" dirty="0" smtClean="0"/>
              <a:t>: Centro de Operaciones</a:t>
            </a:r>
            <a:endParaRPr lang="es-CL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643042" y="3571876"/>
            <a:ext cx="2735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 smtClean="0"/>
              <a:t>Redes Sociales</a:t>
            </a:r>
            <a:r>
              <a:rPr lang="es-CL" sz="1400" dirty="0" smtClean="0"/>
              <a:t>: Promover tu marca</a:t>
            </a:r>
            <a:endParaRPr lang="es-CL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214942" y="5214950"/>
            <a:ext cx="319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 smtClean="0"/>
              <a:t>Medir</a:t>
            </a:r>
            <a:r>
              <a:rPr lang="es-CL" sz="1400" dirty="0" smtClean="0"/>
              <a:t>: Mantener Control de Tus acciones</a:t>
            </a:r>
            <a:endParaRPr lang="es-CL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929322" y="3571876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rgbClr val="FF0000"/>
                </a:solidFill>
              </a:rPr>
              <a:t>Buscadores: Promover Tu Servicio</a:t>
            </a:r>
            <a:endParaRPr lang="es-CL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pic>
        <p:nvPicPr>
          <p:cNvPr id="5" name="Picture 4" descr="images (2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2500306"/>
            <a:ext cx="3929075" cy="3929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288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2 Caminos 1 mismo objetivo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3240" y="1714488"/>
            <a:ext cx="11824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b="1" dirty="0" smtClean="0"/>
              <a:t>SEO</a:t>
            </a:r>
            <a:endParaRPr lang="es-CL" sz="4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29190" y="1714488"/>
            <a:ext cx="13147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b="1" dirty="0" smtClean="0"/>
              <a:t>SEM</a:t>
            </a:r>
          </a:p>
          <a:p>
            <a:endParaRPr lang="es-CL" sz="4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4282" y="3643314"/>
            <a:ext cx="2857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dirty="0" smtClean="0"/>
              <a:t> Camino Largo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Construido en base a las buenas practicas vistas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Confiable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</a:t>
            </a:r>
            <a:r>
              <a:rPr lang="es-CL" dirty="0" smtClean="0"/>
              <a:t>Gratuito</a:t>
            </a:r>
            <a:endParaRPr lang="es-CL" dirty="0"/>
          </a:p>
        </p:txBody>
      </p:sp>
      <p:sp>
        <p:nvSpPr>
          <p:cNvPr id="10" name="TextBox 9"/>
          <p:cNvSpPr txBox="1"/>
          <p:nvPr/>
        </p:nvSpPr>
        <p:spPr>
          <a:xfrm>
            <a:off x="6000760" y="3929066"/>
            <a:ext cx="2857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dirty="0" smtClean="0"/>
              <a:t> Camino Corto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 De Pago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</a:t>
            </a:r>
            <a:r>
              <a:rPr lang="es-CL" dirty="0" smtClean="0"/>
              <a:t>Es una subasta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Resultado Inmediato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231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¿Como funciona SEM?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giph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08" y="2571744"/>
            <a:ext cx="47625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pic>
        <p:nvPicPr>
          <p:cNvPr id="4" name="Picture 3" descr="sotu_word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2143116"/>
            <a:ext cx="7406645" cy="3359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282" y="1357298"/>
            <a:ext cx="7028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Se seleccionan una serie de “palabras Clave”</a:t>
            </a:r>
          </a:p>
          <a:p>
            <a:r>
              <a:rPr lang="es-CL" dirty="0" smtClean="0"/>
              <a:t>Que pueden definir nuestro negocio y por las cuales la gente nos buscará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1857356" y="6000768"/>
            <a:ext cx="7092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Dichas palabras clave “se rematan” a un CPC (Costo por </a:t>
            </a:r>
            <a:r>
              <a:rPr lang="es-CL" dirty="0" err="1" smtClean="0"/>
              <a:t>Click</a:t>
            </a:r>
            <a:r>
              <a:rPr lang="es-CL" dirty="0" smtClean="0"/>
              <a:t>)</a:t>
            </a:r>
          </a:p>
          <a:p>
            <a:r>
              <a:rPr lang="es-CL" dirty="0" smtClean="0"/>
              <a:t>Cada </a:t>
            </a:r>
            <a:r>
              <a:rPr lang="es-CL" dirty="0" err="1" smtClean="0"/>
              <a:t>Click</a:t>
            </a:r>
            <a:r>
              <a:rPr lang="es-CL" dirty="0" smtClean="0"/>
              <a:t> tiene un valor y tu pagarás por cada </a:t>
            </a:r>
            <a:r>
              <a:rPr lang="es-CL" dirty="0" err="1" smtClean="0"/>
              <a:t>click</a:t>
            </a:r>
            <a:r>
              <a:rPr lang="es-CL" dirty="0" smtClean="0"/>
              <a:t> que reciba tu anuncio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6155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Supongamos que mi servicio se enfoca en sector Norte de </a:t>
            </a:r>
            <a:r>
              <a:rPr lang="es-CL" b="1" dirty="0" err="1" smtClean="0">
                <a:solidFill>
                  <a:schemeClr val="bg1"/>
                </a:solidFill>
              </a:rPr>
              <a:t>Stgo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1714488"/>
            <a:ext cx="74272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1.- Selecciono mis palabras clave por las cuales creo que la gente me buscará </a:t>
            </a:r>
          </a:p>
          <a:p>
            <a:r>
              <a:rPr lang="es-CL" dirty="0" smtClean="0"/>
              <a:t>2.- Creo mi anuncio o lo escojo con la agencia que me ayude</a:t>
            </a:r>
          </a:p>
          <a:p>
            <a:r>
              <a:rPr lang="es-CL" dirty="0" smtClean="0"/>
              <a:t>3.- Mi cliente que busca propiedades del sector  Norte encuentra mi aviso</a:t>
            </a:r>
          </a:p>
          <a:p>
            <a:r>
              <a:rPr lang="es-CL" dirty="0" smtClean="0"/>
              <a:t>4.- Hace </a:t>
            </a:r>
            <a:r>
              <a:rPr lang="es-CL" dirty="0" err="1" smtClean="0"/>
              <a:t>Click</a:t>
            </a:r>
            <a:r>
              <a:rPr lang="es-CL" dirty="0" smtClean="0"/>
              <a:t> en mi página ...........</a:t>
            </a:r>
            <a:endParaRPr lang="es-CL" dirty="0"/>
          </a:p>
        </p:txBody>
      </p:sp>
      <p:pic>
        <p:nvPicPr>
          <p:cNvPr id="8" name="Picture 7" descr="giphy (3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22" y="3429000"/>
            <a:ext cx="4363280" cy="24288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0364" y="6000768"/>
            <a:ext cx="2844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 smtClean="0"/>
              <a:t>Cara referencial del potencial cliente</a:t>
            </a:r>
            <a:endParaRPr lang="es-C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7442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El Cliente se ha encontrado con avisos exclusivamente para el sector Oriente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Jorge\Downloads\giph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2000240"/>
            <a:ext cx="3876694" cy="34953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14678" y="5643578"/>
            <a:ext cx="2905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 smtClean="0"/>
              <a:t>Cara referencial del potencial Cliente </a:t>
            </a:r>
            <a:endParaRPr lang="es-C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475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Por eso se crean páginas de Captura y Aterrizaje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landing-p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16" y="1500174"/>
            <a:ext cx="1857388" cy="1857388"/>
          </a:xfrm>
          <a:prstGeom prst="rect">
            <a:avLst/>
          </a:prstGeom>
        </p:spPr>
      </p:pic>
      <p:pic>
        <p:nvPicPr>
          <p:cNvPr id="6" name="Picture 5" descr="6196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500174"/>
            <a:ext cx="3143272" cy="1650218"/>
          </a:xfrm>
          <a:prstGeom prst="rect">
            <a:avLst/>
          </a:prstGeom>
        </p:spPr>
      </p:pic>
      <p:pic>
        <p:nvPicPr>
          <p:cNvPr id="7" name="Picture 6" descr="6196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857628"/>
            <a:ext cx="3143272" cy="1650218"/>
          </a:xfrm>
          <a:prstGeom prst="rect">
            <a:avLst/>
          </a:prstGeom>
        </p:spPr>
      </p:pic>
      <p:pic>
        <p:nvPicPr>
          <p:cNvPr id="8" name="Picture 7" descr="78489-20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992" y="3857628"/>
            <a:ext cx="1714513" cy="17145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14942" y="1928802"/>
            <a:ext cx="39290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sz="1400" dirty="0" smtClean="0"/>
              <a:t> La Pagina de Aterrizaje contiene exclusivamente lo que mi cliente quiere.</a:t>
            </a:r>
          </a:p>
          <a:p>
            <a:pPr>
              <a:buFont typeface="Arial" pitchFamily="34" charset="0"/>
              <a:buChar char="•"/>
            </a:pPr>
            <a:r>
              <a:rPr lang="es-CL" sz="1400" dirty="0" smtClean="0"/>
              <a:t> El Cliente “aterriza” en una pagina “valiosa”</a:t>
            </a:r>
          </a:p>
          <a:p>
            <a:pPr>
              <a:buFont typeface="Arial" pitchFamily="34" charset="0"/>
              <a:buChar char="•"/>
            </a:pPr>
            <a:r>
              <a:rPr lang="es-CL" sz="1400" dirty="0" smtClean="0"/>
              <a:t> Ayuda a mantener mi página con un buen nivel de calidad</a:t>
            </a:r>
            <a:endParaRPr lang="es-CL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214942" y="4071942"/>
            <a:ext cx="3929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sz="1400" dirty="0" smtClean="0"/>
              <a:t> La Pagina de Captura la información que mi cliente busca</a:t>
            </a:r>
          </a:p>
          <a:p>
            <a:pPr>
              <a:buFont typeface="Arial" pitchFamily="34" charset="0"/>
              <a:buChar char="•"/>
            </a:pPr>
            <a:r>
              <a:rPr lang="es-CL" sz="1400" dirty="0" smtClean="0"/>
              <a:t> Tomo todos sus datos para contactarlo a la brevedad</a:t>
            </a:r>
          </a:p>
          <a:p>
            <a:pPr>
              <a:buFont typeface="Arial" pitchFamily="34" charset="0"/>
              <a:buChar char="•"/>
            </a:pPr>
            <a:r>
              <a:rPr lang="es-CL" sz="1400" dirty="0" smtClean="0"/>
              <a:t> Ayuda a mantener mi página con un buen nivel de calidad</a:t>
            </a:r>
            <a:endParaRPr lang="es-C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2916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Captación de Clientes Online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78489-2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1857364"/>
            <a:ext cx="3500462" cy="35004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14810" y="1857364"/>
            <a:ext cx="39290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sz="1400" dirty="0" smtClean="0"/>
              <a:t>En términos generales, un 75% de tus clientes cualificados deben conseguirse por "fuera" de tu pagina. y solo un 25 dentro.  Sabemos que los mejores clientes se captan antes que te escaneen tu sitio web</a:t>
            </a:r>
            <a:r>
              <a:rPr lang="es-CL" sz="1400" dirty="0" smtClean="0"/>
              <a:t>.</a:t>
            </a:r>
          </a:p>
          <a:p>
            <a:endParaRPr lang="es-CL" sz="1400" dirty="0" smtClean="0"/>
          </a:p>
          <a:p>
            <a:pPr>
              <a:buFont typeface="Arial" pitchFamily="34" charset="0"/>
              <a:buChar char="•"/>
            </a:pPr>
            <a:r>
              <a:rPr lang="es-CL" sz="1400" dirty="0" smtClean="0"/>
              <a:t> No es suficiente estar en internet, sino que es necesario que te encuentren</a:t>
            </a:r>
            <a:r>
              <a:rPr lang="es-CL" sz="1400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es-CL" sz="1400" dirty="0" smtClean="0"/>
          </a:p>
          <a:p>
            <a:pPr>
              <a:buFont typeface="Arial" pitchFamily="34" charset="0"/>
              <a:buChar char="•"/>
            </a:pPr>
            <a:r>
              <a:rPr lang="es-CL" sz="1400" dirty="0" smtClean="0"/>
              <a:t>  </a:t>
            </a:r>
            <a:r>
              <a:rPr lang="es-CL" sz="1400" dirty="0" smtClean="0"/>
              <a:t>- La cuestión no es estar online, sino que te encuentre quien te necesita</a:t>
            </a:r>
          </a:p>
          <a:p>
            <a:endParaRPr lang="es-CL" sz="1400" dirty="0" smtClean="0"/>
          </a:p>
          <a:p>
            <a:pPr>
              <a:buFont typeface="Arial" pitchFamily="34" charset="0"/>
              <a:buChar char="•"/>
            </a:pPr>
            <a:r>
              <a:rPr lang="es-CL" sz="1400" dirty="0" smtClean="0"/>
              <a:t> - El sitio web debe ser el centro de tu negocio, pero no en el centro de captación</a:t>
            </a:r>
            <a:r>
              <a:rPr lang="es-CL" sz="1400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es-CL" sz="1400" dirty="0" smtClean="0"/>
          </a:p>
          <a:p>
            <a:pPr>
              <a:buFont typeface="Arial" pitchFamily="34" charset="0"/>
              <a:buChar char="•"/>
            </a:pPr>
            <a:r>
              <a:rPr lang="es-CL" sz="1400" dirty="0" smtClean="0"/>
              <a:t> Es necesario generar credibilidad antes</a:t>
            </a:r>
            <a:endParaRPr lang="es-CL" sz="1400" dirty="0" smtClean="0"/>
          </a:p>
          <a:p>
            <a:endParaRPr lang="es-CL" sz="1400" dirty="0" smtClean="0"/>
          </a:p>
          <a:p>
            <a:endParaRPr lang="es-CL" sz="1400" dirty="0" smtClean="0"/>
          </a:p>
          <a:p>
            <a:endParaRPr lang="es-CL" sz="1400" dirty="0" smtClean="0"/>
          </a:p>
          <a:p>
            <a:pPr>
              <a:buFont typeface="Arial" pitchFamily="34" charset="0"/>
              <a:buChar char="•"/>
            </a:pPr>
            <a:endParaRPr lang="es-C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0" y="428604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Blog Inmobiliario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1428736"/>
            <a:ext cx="5220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/>
              <a:t>Porque encaja un blog en mi estrategia de captación.</a:t>
            </a:r>
            <a:endParaRPr lang="es-CL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8596" y="2285992"/>
            <a:ext cx="39464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Mantener la credibilidad</a:t>
            </a:r>
          </a:p>
          <a:p>
            <a:r>
              <a:rPr lang="es-CL" dirty="0" smtClean="0"/>
              <a:t>Comprueban tus palabras clave</a:t>
            </a:r>
          </a:p>
          <a:p>
            <a:r>
              <a:rPr lang="es-CL" dirty="0" smtClean="0"/>
              <a:t>Cada articulo puede ser una pagina web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1039" y="3643314"/>
            <a:ext cx="894296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/>
              <a:t>Objetivo de tu blog</a:t>
            </a:r>
          </a:p>
          <a:p>
            <a:endParaRPr lang="es-CL" b="1" dirty="0" smtClean="0"/>
          </a:p>
          <a:p>
            <a:r>
              <a:rPr lang="es-CL" dirty="0" smtClean="0"/>
              <a:t>Los blog cada vez se leen mas, por lo que el objetivo debe ser captar</a:t>
            </a:r>
          </a:p>
          <a:p>
            <a:r>
              <a:rPr lang="es-CL" dirty="0" smtClean="0"/>
              <a:t>Es una herramienta de Atracción de tráfico</a:t>
            </a:r>
          </a:p>
          <a:p>
            <a:r>
              <a:rPr lang="es-CL" dirty="0" smtClean="0"/>
              <a:t>Ayuda a mantener y aumentar tu credibilidad</a:t>
            </a:r>
          </a:p>
          <a:p>
            <a:r>
              <a:rPr lang="es-CL" dirty="0" smtClean="0"/>
              <a:t>Debes publicar </a:t>
            </a:r>
            <a:r>
              <a:rPr lang="es-CL" dirty="0" err="1" smtClean="0"/>
              <a:t>periodicamente</a:t>
            </a:r>
            <a:endParaRPr lang="es-CL" dirty="0" smtClean="0"/>
          </a:p>
          <a:p>
            <a:r>
              <a:rPr lang="es-CL" dirty="0" smtClean="0"/>
              <a:t>Un blog es mas rentable que una pagina web</a:t>
            </a:r>
          </a:p>
          <a:p>
            <a:r>
              <a:rPr lang="es-CL" dirty="0" smtClean="0"/>
              <a:t>Un blog es un acto de generosidad porque se comparte conocimiento.. Por ejemplo a clientes</a:t>
            </a:r>
          </a:p>
          <a:p>
            <a:r>
              <a:rPr lang="es-CL" dirty="0" smtClean="0"/>
              <a:t>Potenciales.</a:t>
            </a:r>
          </a:p>
          <a:p>
            <a:endParaRPr lang="es-CL" b="1" dirty="0" smtClean="0"/>
          </a:p>
          <a:p>
            <a:endParaRPr lang="es-CL" dirty="0" smtClean="0"/>
          </a:p>
          <a:p>
            <a:endParaRPr lang="es-CL" b="1" dirty="0" smtClean="0"/>
          </a:p>
          <a:p>
            <a:endParaRPr lang="es-C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caco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159"/>
            <a:ext cx="9144000" cy="6593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33"/>
            <a:ext cx="9144000" cy="68379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20" y="428604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Blog Inmobiliario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1604" y="1857364"/>
            <a:ext cx="556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El cliente llega a tu blog porque busca algo que tu ofreces</a:t>
            </a:r>
            <a:endParaRPr lang="es-CL" dirty="0"/>
          </a:p>
        </p:txBody>
      </p:sp>
      <p:sp>
        <p:nvSpPr>
          <p:cNvPr id="11" name="Down Arrow 10"/>
          <p:cNvSpPr/>
          <p:nvPr/>
        </p:nvSpPr>
        <p:spPr>
          <a:xfrm>
            <a:off x="4143372" y="2428868"/>
            <a:ext cx="357190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TextBox 11"/>
          <p:cNvSpPr txBox="1"/>
          <p:nvPr/>
        </p:nvSpPr>
        <p:spPr>
          <a:xfrm>
            <a:off x="1428728" y="3143248"/>
            <a:ext cx="6218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Le interesa como esta construida tu pagina y blog, sigue leyendo</a:t>
            </a:r>
            <a:endParaRPr lang="es-CL" dirty="0"/>
          </a:p>
        </p:txBody>
      </p:sp>
      <p:sp>
        <p:nvSpPr>
          <p:cNvPr id="13" name="Down Arrow 12"/>
          <p:cNvSpPr/>
          <p:nvPr/>
        </p:nvSpPr>
        <p:spPr>
          <a:xfrm>
            <a:off x="4214810" y="3786190"/>
            <a:ext cx="357190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TextBox 13"/>
          <p:cNvSpPr txBox="1"/>
          <p:nvPr/>
        </p:nvSpPr>
        <p:spPr>
          <a:xfrm>
            <a:off x="1643042" y="4572008"/>
            <a:ext cx="5419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Encuentra valiosa tu información, te diferencia del resto</a:t>
            </a:r>
            <a:endParaRPr lang="es-CL" dirty="0"/>
          </a:p>
        </p:txBody>
      </p:sp>
      <p:sp>
        <p:nvSpPr>
          <p:cNvPr id="15" name="Down Arrow 14"/>
          <p:cNvSpPr/>
          <p:nvPr/>
        </p:nvSpPr>
        <p:spPr>
          <a:xfrm>
            <a:off x="4143372" y="5143512"/>
            <a:ext cx="357190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TextBox 15"/>
          <p:cNvSpPr txBox="1"/>
          <p:nvPr/>
        </p:nvSpPr>
        <p:spPr>
          <a:xfrm>
            <a:off x="3714744" y="6000768"/>
            <a:ext cx="1249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Te contacta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500042"/>
            <a:ext cx="2690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Como Publicar en Portales</a:t>
            </a:r>
            <a:endParaRPr lang="es-CL" dirty="0" smtClean="0">
              <a:solidFill>
                <a:schemeClr val="bg1"/>
              </a:solidFill>
            </a:endParaRPr>
          </a:p>
          <a:p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1357290" y="2000240"/>
            <a:ext cx="5940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Los portales son tu principal aliado, pero también tu enemigo</a:t>
            </a:r>
            <a:endParaRPr lang="es-CL" dirty="0"/>
          </a:p>
        </p:txBody>
      </p:sp>
      <p:pic>
        <p:nvPicPr>
          <p:cNvPr id="6" name="Picture 5" descr="giphy (hjk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6" y="2857496"/>
            <a:ext cx="3929090" cy="29546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1868" y="5929330"/>
            <a:ext cx="1988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Aunque no lo creas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500042"/>
            <a:ext cx="2690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Como Publicar en Portales</a:t>
            </a:r>
            <a:endParaRPr lang="es-CL" dirty="0" smtClean="0">
              <a:solidFill>
                <a:schemeClr val="bg1"/>
              </a:solidFill>
            </a:endParaRPr>
          </a:p>
          <a:p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714348" y="1714488"/>
            <a:ext cx="7572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dirty="0" smtClean="0"/>
              <a:t> Los </a:t>
            </a:r>
            <a:r>
              <a:rPr lang="es-CL" dirty="0" smtClean="0"/>
              <a:t>portales están acaparando la mayoría de las búsquedas que se realizan online siendo la mayor competencia de las agencias inmobiliarias y sobre todo de los agentes independientes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785786" y="3214686"/>
            <a:ext cx="71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dirty="0" smtClean="0"/>
              <a:t>Los portales inmobiliarios no son necesariamente tus enemigos, pero desde luego no son tus amigos, porque ellos persiguen unos intereses, que en parte se enfrentan a los tuyos.</a:t>
            </a:r>
            <a:endParaRPr lang="es-CL" dirty="0"/>
          </a:p>
        </p:txBody>
      </p:sp>
      <p:sp>
        <p:nvSpPr>
          <p:cNvPr id="7" name="TextBox 6"/>
          <p:cNvSpPr txBox="1"/>
          <p:nvPr/>
        </p:nvSpPr>
        <p:spPr>
          <a:xfrm>
            <a:off x="785786" y="4643446"/>
            <a:ext cx="6858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dirty="0" smtClean="0"/>
              <a:t>Para compradores de inmuebles y propietarios que desean vender, los portales inmobiliarios prestan un servicio necesario y además de calidad. 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2976" y="2214554"/>
            <a:ext cx="6786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dirty="0" smtClean="0"/>
              <a:t>Los portales inmobiliarios están en el negocio del marketing online dentro del sector inmobiliario. Prestan un servicio de contacto entre compradores y vendedores de inmuebles, con o sin agente inmobiliario de por medio. 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1142976" y="4000504"/>
            <a:ext cx="63579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dirty="0" smtClean="0"/>
              <a:t>En cambio, los portales inmobiliarios no ganan dinero vendiendo inmuebles; ganan dinero vendiendo publicidad y servicios añadidos. Y para hacerlo, para atraer clientes, tanto compradores, como propietarios, como agentes inmobiliarios, agencias inmobiliarias, como promotoras, etc.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pic>
        <p:nvPicPr>
          <p:cNvPr id="5" name="Picture 4" descr="giphy (sorpresa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08" y="2643182"/>
            <a:ext cx="4762500" cy="2676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282" y="500042"/>
            <a:ext cx="1581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¿Sorprendido?</a:t>
            </a:r>
            <a:endParaRPr lang="es-CL" dirty="0" smtClean="0">
              <a:solidFill>
                <a:schemeClr val="bg1"/>
              </a:solidFill>
            </a:endParaRPr>
          </a:p>
          <a:p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2976" y="1643050"/>
            <a:ext cx="69294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 smtClean="0"/>
              <a:t>Captando Clientes Indirectamente </a:t>
            </a:r>
            <a:r>
              <a:rPr lang="es-CL" b="1" dirty="0" smtClean="0"/>
              <a:t>: </a:t>
            </a:r>
            <a:r>
              <a:rPr lang="es-CL" dirty="0" smtClean="0"/>
              <a:t>Algunos </a:t>
            </a:r>
            <a:r>
              <a:rPr lang="es-CL" dirty="0" smtClean="0"/>
              <a:t>portales inmobiliarios te permiten incluir en los textos de tus anuncios enlaces a páginas externas: a Páginas de Captura, Páginas de Aterrizaje, a tu blog, a tu canal de </a:t>
            </a:r>
            <a:r>
              <a:rPr lang="es-CL" dirty="0" err="1" smtClean="0"/>
              <a:t>YouTube</a:t>
            </a:r>
            <a:r>
              <a:rPr lang="es-CL" dirty="0" smtClean="0"/>
              <a:t>, etc. A donde tú desees. Estos portales, cuando los encuentres, son muy valiosos y los más rentables para ti.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1142976" y="3786190"/>
            <a:ext cx="6643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Links Externos que Mejora tu Page Rank. </a:t>
            </a:r>
            <a:r>
              <a:rPr lang="es-CL" dirty="0" smtClean="0"/>
              <a:t>Conseguir link externos es una estrategia muy buena para tu SEO o posicionamiento online. Si utilizas las palabras clave adecuadas en los títulos y descripciones de tus inmuebles conseguirás muchos enlaces o visitas. 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2976" y="2071678"/>
            <a:ext cx="664373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Estrategia Promocional en los Portales</a:t>
            </a:r>
            <a:r>
              <a:rPr lang="es-CL" dirty="0" smtClean="0"/>
              <a:t>. Tu estrategia para promocionarte en los portales inmobiliarios consta de las siguientes etapas: </a:t>
            </a:r>
            <a:endParaRPr lang="es-CL" dirty="0" smtClean="0"/>
          </a:p>
          <a:p>
            <a:endParaRPr lang="es-CL" dirty="0" smtClean="0"/>
          </a:p>
          <a:p>
            <a:r>
              <a:rPr lang="es-CL" dirty="0" smtClean="0"/>
              <a:t>1</a:t>
            </a:r>
            <a:r>
              <a:rPr lang="es-CL" dirty="0" smtClean="0"/>
              <a:t>.- Identificar los Portales Inmobiliarios</a:t>
            </a:r>
            <a:r>
              <a:rPr lang="es-CL" dirty="0" smtClean="0"/>
              <a:t>.</a:t>
            </a:r>
          </a:p>
          <a:p>
            <a:r>
              <a:rPr lang="es-CL" dirty="0" smtClean="0"/>
              <a:t> </a:t>
            </a:r>
            <a:r>
              <a:rPr lang="es-CL" dirty="0" smtClean="0"/>
              <a:t>2.- Seleccionar tus Inmuebles. </a:t>
            </a:r>
            <a:endParaRPr lang="es-CL" dirty="0" smtClean="0"/>
          </a:p>
          <a:p>
            <a:r>
              <a:rPr lang="es-CL" dirty="0" smtClean="0"/>
              <a:t>3</a:t>
            </a:r>
            <a:r>
              <a:rPr lang="es-CL" dirty="0" smtClean="0"/>
              <a:t>.- Preparar los textos</a:t>
            </a:r>
            <a:r>
              <a:rPr lang="es-CL" dirty="0" smtClean="0"/>
              <a:t>.</a:t>
            </a:r>
          </a:p>
          <a:p>
            <a:r>
              <a:rPr lang="es-CL" dirty="0" smtClean="0"/>
              <a:t> </a:t>
            </a:r>
            <a:r>
              <a:rPr lang="es-CL" dirty="0" smtClean="0"/>
              <a:t>4.- Preparar tu banner/banners </a:t>
            </a:r>
          </a:p>
          <a:p>
            <a:r>
              <a:rPr lang="es-CL" dirty="0" smtClean="0"/>
              <a:t>5.- Subir los inmuebles a mano</a:t>
            </a:r>
          </a:p>
          <a:p>
            <a:r>
              <a:rPr lang="es-CL" dirty="0" smtClean="0"/>
              <a:t>6.- Incentivar el contacto</a:t>
            </a:r>
          </a:p>
          <a:p>
            <a:r>
              <a:rPr lang="es-CL" dirty="0" smtClean="0"/>
              <a:t>7.- No poner toda la información ni fotos disponibles</a:t>
            </a:r>
          </a:p>
          <a:p>
            <a:r>
              <a:rPr lang="es-CL" dirty="0" smtClean="0"/>
              <a:t>8.- Conseguir contacto y confianza perdurable</a:t>
            </a:r>
          </a:p>
          <a:p>
            <a:r>
              <a:rPr lang="es-CL" dirty="0" smtClean="0"/>
              <a:t>9.- Vender en el portal tu servicio, no un inmueble.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596" y="428604"/>
            <a:ext cx="3621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Composición de tu Estrategia Digital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Doozy+Labs+Social+Media+Marketing+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000372"/>
            <a:ext cx="1357322" cy="1357322"/>
          </a:xfrm>
          <a:prstGeom prst="rect">
            <a:avLst/>
          </a:prstGeom>
        </p:spPr>
      </p:pic>
      <p:pic>
        <p:nvPicPr>
          <p:cNvPr id="8" name="Picture 7" descr="Doozy+Labs+SEO+Ic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3071810"/>
            <a:ext cx="1357322" cy="1357322"/>
          </a:xfrm>
          <a:prstGeom prst="rect">
            <a:avLst/>
          </a:prstGeom>
        </p:spPr>
      </p:pic>
      <p:pic>
        <p:nvPicPr>
          <p:cNvPr id="9" name="Picture 8" descr="icon-leadershi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54" y="1357298"/>
            <a:ext cx="1500198" cy="1500198"/>
          </a:xfrm>
          <a:prstGeom prst="rect">
            <a:avLst/>
          </a:prstGeom>
        </p:spPr>
      </p:pic>
      <p:pic>
        <p:nvPicPr>
          <p:cNvPr id="10" name="Picture 9" descr="icon-marketin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68" y="4572008"/>
            <a:ext cx="1428760" cy="14287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0628" y="2071678"/>
            <a:ext cx="2807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 smtClean="0"/>
              <a:t>Pagina Web</a:t>
            </a:r>
            <a:r>
              <a:rPr lang="es-CL" sz="1400" dirty="0" smtClean="0"/>
              <a:t>: Centro de Operaciones</a:t>
            </a:r>
            <a:endParaRPr lang="es-CL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643042" y="3571876"/>
            <a:ext cx="2786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 smtClean="0">
                <a:solidFill>
                  <a:srgbClr val="FF0000"/>
                </a:solidFill>
              </a:rPr>
              <a:t>Redes Sociales: Promover tu marca</a:t>
            </a:r>
            <a:endParaRPr lang="es-CL" sz="1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14942" y="5214950"/>
            <a:ext cx="319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 smtClean="0"/>
              <a:t>Medir</a:t>
            </a:r>
            <a:r>
              <a:rPr lang="es-CL" sz="1400" dirty="0" smtClean="0"/>
              <a:t>: Mantener Control de Tus acciones</a:t>
            </a:r>
            <a:endParaRPr lang="es-CL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357950" y="3549851"/>
            <a:ext cx="2644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 smtClean="0"/>
              <a:t>Buscadores</a:t>
            </a:r>
            <a:r>
              <a:rPr lang="es-CL" sz="1400" dirty="0" smtClean="0"/>
              <a:t>: Promover Tu Servicio</a:t>
            </a:r>
            <a:endParaRPr lang="es-C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720" y="428604"/>
            <a:ext cx="1571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Redes Sociales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1857364"/>
            <a:ext cx="83511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dirty="0" smtClean="0"/>
              <a:t> </a:t>
            </a:r>
            <a:r>
              <a:rPr lang="es-CL" dirty="0" err="1" smtClean="0"/>
              <a:t>Cra</a:t>
            </a:r>
            <a:r>
              <a:rPr lang="es-CL" dirty="0" smtClean="0"/>
              <a:t> </a:t>
            </a:r>
            <a:r>
              <a:rPr lang="es-CL" dirty="0" smtClean="0"/>
              <a:t>una </a:t>
            </a:r>
            <a:r>
              <a:rPr lang="es-CL" dirty="0" smtClean="0"/>
              <a:t>página </a:t>
            </a:r>
            <a:r>
              <a:rPr lang="es-CL" dirty="0" smtClean="0"/>
              <a:t>de </a:t>
            </a:r>
            <a:r>
              <a:rPr lang="es-CL" dirty="0" err="1" smtClean="0"/>
              <a:t>Facebook</a:t>
            </a:r>
            <a:r>
              <a:rPr lang="es-CL" dirty="0" smtClean="0"/>
              <a:t> de </a:t>
            </a:r>
            <a:r>
              <a:rPr lang="es-CL" dirty="0" smtClean="0"/>
              <a:t>tu </a:t>
            </a:r>
            <a:r>
              <a:rPr lang="es-CL" dirty="0" smtClean="0"/>
              <a:t>empresa o </a:t>
            </a:r>
            <a:r>
              <a:rPr lang="es-CL" dirty="0" smtClean="0"/>
              <a:t>de ti como </a:t>
            </a:r>
            <a:r>
              <a:rPr lang="es-CL" dirty="0" smtClean="0"/>
              <a:t>Corredor.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</a:t>
            </a:r>
            <a:r>
              <a:rPr lang="es-CL" dirty="0" smtClean="0"/>
              <a:t>Crea </a:t>
            </a:r>
            <a:r>
              <a:rPr lang="es-CL" dirty="0" smtClean="0"/>
              <a:t>un perfil de </a:t>
            </a:r>
            <a:r>
              <a:rPr lang="es-CL" dirty="0" err="1" smtClean="0"/>
              <a:t>Facebook</a:t>
            </a:r>
            <a:r>
              <a:rPr lang="es-CL" dirty="0" smtClean="0"/>
              <a:t> exclusivo para la promoción de </a:t>
            </a:r>
            <a:r>
              <a:rPr lang="es-CL" dirty="0" smtClean="0"/>
              <a:t>tus </a:t>
            </a:r>
            <a:r>
              <a:rPr lang="es-CL" dirty="0" smtClean="0"/>
              <a:t>propiedades.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</a:t>
            </a:r>
            <a:r>
              <a:rPr lang="es-CL" dirty="0" smtClean="0"/>
              <a:t>Súmate </a:t>
            </a:r>
            <a:r>
              <a:rPr lang="es-CL" dirty="0" smtClean="0"/>
              <a:t>a Grupos en </a:t>
            </a:r>
            <a:r>
              <a:rPr lang="es-CL" dirty="0" err="1" smtClean="0"/>
              <a:t>Facebook</a:t>
            </a:r>
            <a:r>
              <a:rPr lang="es-CL" dirty="0" smtClean="0"/>
              <a:t>, son una buena manera de promover </a:t>
            </a:r>
            <a:r>
              <a:rPr lang="es-CL" dirty="0" smtClean="0"/>
              <a:t>tus </a:t>
            </a:r>
            <a:r>
              <a:rPr lang="es-CL" dirty="0" smtClean="0"/>
              <a:t>propiedades.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</a:t>
            </a:r>
            <a:r>
              <a:rPr lang="es-CL" dirty="0" smtClean="0"/>
              <a:t>Considera </a:t>
            </a:r>
            <a:r>
              <a:rPr lang="es-CL" dirty="0" smtClean="0"/>
              <a:t>pagar servicios como </a:t>
            </a:r>
            <a:r>
              <a:rPr lang="es-CL" dirty="0" err="1" smtClean="0"/>
              <a:t>Facebook</a:t>
            </a:r>
            <a:r>
              <a:rPr lang="es-CL" dirty="0" smtClean="0"/>
              <a:t> </a:t>
            </a:r>
            <a:r>
              <a:rPr lang="es-CL" dirty="0" err="1" smtClean="0"/>
              <a:t>Ads</a:t>
            </a:r>
            <a:r>
              <a:rPr lang="es-CL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En sus redes sociales </a:t>
            </a:r>
            <a:r>
              <a:rPr lang="es-CL" dirty="0" err="1" smtClean="0"/>
              <a:t>promuevete</a:t>
            </a:r>
            <a:r>
              <a:rPr lang="es-CL" dirty="0" smtClean="0"/>
              <a:t> </a:t>
            </a:r>
            <a:r>
              <a:rPr lang="es-CL" dirty="0" smtClean="0"/>
              <a:t>y </a:t>
            </a:r>
            <a:r>
              <a:rPr lang="es-CL" dirty="0" smtClean="0"/>
              <a:t>habla </a:t>
            </a:r>
            <a:r>
              <a:rPr lang="es-CL" dirty="0" smtClean="0"/>
              <a:t>no solamente para ofrecer propiedades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4" y="428604"/>
            <a:ext cx="530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Hablamos de cómo han cambiado las comunicaciones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ppki_59742iaf207caa0a2375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4143380"/>
            <a:ext cx="1785950" cy="1785950"/>
          </a:xfrm>
          <a:prstGeom prst="rect">
            <a:avLst/>
          </a:prstGeom>
        </p:spPr>
      </p:pic>
      <p:pic>
        <p:nvPicPr>
          <p:cNvPr id="7" name="Picture 6" descr="imag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1857364"/>
            <a:ext cx="1777998" cy="17859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00298" y="4857760"/>
            <a:ext cx="6072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Chile es líder en América Latina en el uso de redes sociales con una de </a:t>
            </a:r>
            <a:r>
              <a:rPr lang="es-CL" dirty="0" smtClean="0"/>
              <a:t>las </a:t>
            </a:r>
            <a:r>
              <a:rPr lang="es-CL" dirty="0" smtClean="0"/>
              <a:t>tasas de penetración más alta de internet.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428860" y="2357430"/>
            <a:ext cx="6072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Internet y las nuevas tecnologías han hecho que nos relacionemos distinto con las marcas, y ellas han tenido que adaptarse. Ejemplo: Taxis vs </a:t>
            </a:r>
            <a:r>
              <a:rPr lang="es-CL" dirty="0" err="1" smtClean="0"/>
              <a:t>Uber</a:t>
            </a:r>
            <a:r>
              <a:rPr lang="es-CL" dirty="0" smtClean="0"/>
              <a:t>, </a:t>
            </a:r>
            <a:r>
              <a:rPr lang="es-CL" dirty="0" err="1" smtClean="0"/>
              <a:t>Blockbuster</a:t>
            </a:r>
            <a:r>
              <a:rPr lang="es-CL" dirty="0" smtClean="0"/>
              <a:t> vs </a:t>
            </a:r>
            <a:r>
              <a:rPr lang="es-CL" dirty="0" err="1" smtClean="0"/>
              <a:t>Netflix</a:t>
            </a:r>
            <a:r>
              <a:rPr lang="es-CL" dirty="0" smtClean="0"/>
              <a:t>.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pic>
        <p:nvPicPr>
          <p:cNvPr id="4" name="Picture 3" descr="facebook_1.jpg"/>
          <p:cNvPicPr>
            <a:picLocks noChangeAspect="1"/>
          </p:cNvPicPr>
          <p:nvPr/>
        </p:nvPicPr>
        <p:blipFill>
          <a:blip r:embed="rId3"/>
          <a:srcRect t="2754" b="11092"/>
          <a:stretch>
            <a:fillRect/>
          </a:stretch>
        </p:blipFill>
        <p:spPr>
          <a:xfrm>
            <a:off x="0" y="1428736"/>
            <a:ext cx="9144000" cy="4429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pic>
        <p:nvPicPr>
          <p:cNvPr id="4" name="Picture 3" descr="Facebook_2.jpg"/>
          <p:cNvPicPr>
            <a:picLocks noChangeAspect="1"/>
          </p:cNvPicPr>
          <p:nvPr/>
        </p:nvPicPr>
        <p:blipFill>
          <a:blip r:embed="rId3"/>
          <a:srcRect t="2754" b="9702"/>
          <a:stretch>
            <a:fillRect/>
          </a:stretch>
        </p:blipFill>
        <p:spPr>
          <a:xfrm>
            <a:off x="0" y="1571612"/>
            <a:ext cx="9144000" cy="4500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0" y="428604"/>
            <a:ext cx="2524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Ultimas Consideraciones</a:t>
            </a:r>
          </a:p>
          <a:p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tumblr_oikao2I5jf1retegao2_5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1928802"/>
            <a:ext cx="6350000" cy="469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43240" y="1285860"/>
            <a:ext cx="272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Sean Críticos con su página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0" y="428604"/>
            <a:ext cx="2524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Ultimas Consideraciones</a:t>
            </a:r>
          </a:p>
          <a:p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2071678"/>
            <a:ext cx="81352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dirty="0" smtClean="0"/>
              <a:t> Sitios </a:t>
            </a:r>
            <a:r>
              <a:rPr lang="es-CL" dirty="0" smtClean="0"/>
              <a:t>Versátiles, un porcentaje importante visita desde móviles.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Agregue un blog de noticias, inyecte personalidad y contenido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Vitrina para las propiedades, vea otras funcionalidades, todo entra por la vista.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Pague por un dominio propio, pague por un correo propio. 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Mida el rendimiento de su pagina, pídale a su administrador o sitio </a:t>
            </a:r>
            <a:r>
              <a:rPr lang="es-CL" dirty="0" err="1" smtClean="0"/>
              <a:t>hosting</a:t>
            </a:r>
            <a:r>
              <a:rPr lang="es-CL" dirty="0" smtClean="0"/>
              <a:t> reporte.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0" y="500042"/>
            <a:ext cx="1277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¡Éxito y ……</a:t>
            </a:r>
          </a:p>
          <a:p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Jorge\Downloads\giphy (leo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1285860"/>
            <a:ext cx="5143536" cy="54064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0" y="500042"/>
            <a:ext cx="955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Gracias!</a:t>
            </a:r>
          </a:p>
          <a:p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giphy (chi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6" y="1714488"/>
            <a:ext cx="3500462" cy="4679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596" y="428604"/>
            <a:ext cx="3621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Composición de tu Estrategia Digital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Doozy+Labs+Social+Media+Marketing+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000372"/>
            <a:ext cx="1357322" cy="1357322"/>
          </a:xfrm>
          <a:prstGeom prst="rect">
            <a:avLst/>
          </a:prstGeom>
        </p:spPr>
      </p:pic>
      <p:pic>
        <p:nvPicPr>
          <p:cNvPr id="8" name="Picture 7" descr="Doozy+Labs+SEO+Ic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3071810"/>
            <a:ext cx="1357322" cy="1357322"/>
          </a:xfrm>
          <a:prstGeom prst="rect">
            <a:avLst/>
          </a:prstGeom>
        </p:spPr>
      </p:pic>
      <p:pic>
        <p:nvPicPr>
          <p:cNvPr id="9" name="Picture 8" descr="icon-leadershi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54" y="1357298"/>
            <a:ext cx="1500198" cy="1500198"/>
          </a:xfrm>
          <a:prstGeom prst="rect">
            <a:avLst/>
          </a:prstGeom>
        </p:spPr>
      </p:pic>
      <p:pic>
        <p:nvPicPr>
          <p:cNvPr id="10" name="Picture 9" descr="icon-marketin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68" y="4572008"/>
            <a:ext cx="1428760" cy="14287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0628" y="2071678"/>
            <a:ext cx="2807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 smtClean="0"/>
              <a:t>Pagina Web</a:t>
            </a:r>
            <a:r>
              <a:rPr lang="es-CL" sz="1400" dirty="0" smtClean="0"/>
              <a:t>: Centro de Operaciones</a:t>
            </a:r>
            <a:endParaRPr lang="es-CL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643042" y="3571876"/>
            <a:ext cx="2735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 smtClean="0"/>
              <a:t>Redes Sociales</a:t>
            </a:r>
            <a:r>
              <a:rPr lang="es-CL" sz="1400" dirty="0" smtClean="0"/>
              <a:t>: Promover tu marca</a:t>
            </a:r>
            <a:endParaRPr lang="es-CL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214942" y="5214950"/>
            <a:ext cx="319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 smtClean="0"/>
              <a:t>Medir</a:t>
            </a:r>
            <a:r>
              <a:rPr lang="es-CL" sz="1400" dirty="0" smtClean="0"/>
              <a:t>: Mantener Control de Tus acciones</a:t>
            </a:r>
            <a:endParaRPr lang="es-CL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357950" y="3549851"/>
            <a:ext cx="2644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 smtClean="0"/>
              <a:t>Buscadores</a:t>
            </a:r>
            <a:r>
              <a:rPr lang="es-CL" sz="1400" dirty="0" smtClean="0"/>
              <a:t>: Promover Tu Servicio</a:t>
            </a:r>
            <a:endParaRPr lang="es-C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282" y="1714488"/>
            <a:ext cx="608076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>
                <a:solidFill>
                  <a:srgbClr val="FF0000"/>
                </a:solidFill>
              </a:rPr>
              <a:t>1ª Parte</a:t>
            </a:r>
          </a:p>
          <a:p>
            <a:endParaRPr lang="es-CL" b="1" dirty="0" smtClean="0">
              <a:solidFill>
                <a:srgbClr val="FF0000"/>
              </a:solidFill>
            </a:endParaRPr>
          </a:p>
          <a:p>
            <a:r>
              <a:rPr lang="es-CL" b="1" dirty="0" smtClean="0">
                <a:solidFill>
                  <a:srgbClr val="FF0000"/>
                </a:solidFill>
              </a:rPr>
              <a:t>Fundamentos de Marketing</a:t>
            </a:r>
            <a:endParaRPr lang="es-CL" dirty="0" smtClean="0">
              <a:solidFill>
                <a:srgbClr val="FF0000"/>
              </a:solidFill>
            </a:endParaRPr>
          </a:p>
          <a:p>
            <a:r>
              <a:rPr lang="es-CL" b="1" dirty="0" smtClean="0">
                <a:solidFill>
                  <a:srgbClr val="FF0000"/>
                </a:solidFill>
              </a:rPr>
              <a:t>Marketing Tradicional vs Marketing Digital / Online</a:t>
            </a:r>
            <a:endParaRPr lang="es-CL" dirty="0" smtClean="0">
              <a:solidFill>
                <a:srgbClr val="FF0000"/>
              </a:solidFill>
            </a:endParaRPr>
          </a:p>
          <a:p>
            <a:r>
              <a:rPr lang="es-CL" b="1" dirty="0" smtClean="0">
                <a:solidFill>
                  <a:srgbClr val="FF0000"/>
                </a:solidFill>
              </a:rPr>
              <a:t>Principales Elementos de Diseño de Un Sitio Web Inmobiliario</a:t>
            </a:r>
            <a:endParaRPr lang="es-CL" dirty="0" smtClean="0">
              <a:solidFill>
                <a:srgbClr val="FF0000"/>
              </a:solidFill>
            </a:endParaRPr>
          </a:p>
          <a:p>
            <a:r>
              <a:rPr lang="es-CL" b="1" dirty="0" smtClean="0"/>
              <a:t>Textos, Fotos y Videos de un Sitio Web Inmobiliario</a:t>
            </a:r>
            <a:endParaRPr lang="es-CL" dirty="0" smtClean="0"/>
          </a:p>
          <a:p>
            <a:r>
              <a:rPr lang="es-CL" b="1" dirty="0" smtClean="0"/>
              <a:t> </a:t>
            </a:r>
          </a:p>
          <a:p>
            <a:r>
              <a:rPr lang="es-CL" b="1" dirty="0" smtClean="0"/>
              <a:t>2ª Parte</a:t>
            </a:r>
          </a:p>
          <a:p>
            <a:r>
              <a:rPr lang="es-CL" b="1" dirty="0" smtClean="0"/>
              <a:t>Paginas de Captura y Aterrizaje</a:t>
            </a:r>
            <a:endParaRPr lang="es-CL" dirty="0" smtClean="0"/>
          </a:p>
          <a:p>
            <a:r>
              <a:rPr lang="es-CL" b="1" dirty="0" smtClean="0"/>
              <a:t>Captación de Clientes Online</a:t>
            </a:r>
            <a:endParaRPr lang="es-CL" dirty="0" smtClean="0"/>
          </a:p>
          <a:p>
            <a:r>
              <a:rPr lang="es-CL" b="1" dirty="0" smtClean="0"/>
              <a:t>Blog Inmobiliario</a:t>
            </a:r>
            <a:endParaRPr lang="es-CL" dirty="0" smtClean="0"/>
          </a:p>
          <a:p>
            <a:r>
              <a:rPr lang="es-CL" b="1" dirty="0" smtClean="0"/>
              <a:t>Como Publicar en Portales</a:t>
            </a:r>
            <a:endParaRPr lang="es-CL" dirty="0" smtClean="0"/>
          </a:p>
          <a:p>
            <a:r>
              <a:rPr lang="es-CL" b="1" dirty="0" smtClean="0"/>
              <a:t>Redes </a:t>
            </a:r>
            <a:r>
              <a:rPr lang="es-CL" b="1" dirty="0" smtClean="0"/>
              <a:t>Sociales</a:t>
            </a:r>
            <a:endParaRPr lang="es-CL" dirty="0" smtClean="0"/>
          </a:p>
          <a:p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508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Principales Elementos de Un Sitio Web Inmobiliario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TA_icon_iconfurinterviewsundso-320x3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785926"/>
            <a:ext cx="1714512" cy="17145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7422" y="2214554"/>
            <a:ext cx="61482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Principal Objetivo de tu web inmobiliaria es: Generar confianza.</a:t>
            </a:r>
          </a:p>
          <a:p>
            <a:r>
              <a:rPr lang="es-CL" dirty="0" smtClean="0"/>
              <a:t>A Clientes</a:t>
            </a:r>
          </a:p>
          <a:p>
            <a:r>
              <a:rPr lang="es-CL" dirty="0" smtClean="0"/>
              <a:t>A Buscadores</a:t>
            </a:r>
            <a:endParaRPr lang="es-CL" dirty="0"/>
          </a:p>
        </p:txBody>
      </p:sp>
      <p:pic>
        <p:nvPicPr>
          <p:cNvPr id="9" name="Picture 8" descr="icon-marketi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4071942"/>
            <a:ext cx="1500198" cy="15001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5984" y="4500570"/>
            <a:ext cx="6858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El único indicador que has alcanzado ambos objetivos es conseguir solicitudes de información a través de nuestro sitio web de forma constante.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pic>
        <p:nvPicPr>
          <p:cNvPr id="4" name="Picture 3" descr="pri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2571744"/>
            <a:ext cx="1393518" cy="2357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43174" y="292893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dirty="0" smtClean="0"/>
              <a:t> Poco Presupuesto y bastante Café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Se diferente Online 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Facilita la vida a tus clientes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Dedica tiempo semanal a tu pagina web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Adquiere la mentalidad comercial correcta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Tu pagina ayuda a comprar, no vende.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428596" y="428604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Costo del Diseño</a:t>
            </a:r>
            <a:endParaRPr lang="es-C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5605</TotalTime>
  <Words>1937</Words>
  <Application>Microsoft Office PowerPoint</Application>
  <PresentationFormat>On-screen Show (4:3)</PresentationFormat>
  <Paragraphs>262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Jorge</dc:creator>
  <cp:lastModifiedBy>Jorge</cp:lastModifiedBy>
  <cp:revision>134</cp:revision>
  <dcterms:created xsi:type="dcterms:W3CDTF">2016-10-11T14:30:42Z</dcterms:created>
  <dcterms:modified xsi:type="dcterms:W3CDTF">2017-03-30T22:05:54Z</dcterms:modified>
</cp:coreProperties>
</file>